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Default Extension="emf" ContentType="image/x-emf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8"/>
  </p:notesMasterIdLst>
  <p:sldIdLst>
    <p:sldId id="258" r:id="rId2"/>
    <p:sldId id="262" r:id="rId3"/>
    <p:sldId id="266" r:id="rId4"/>
    <p:sldId id="267" r:id="rId5"/>
    <p:sldId id="270" r:id="rId6"/>
    <p:sldId id="272" r:id="rId7"/>
    <p:sldId id="273" r:id="rId8"/>
    <p:sldId id="274" r:id="rId9"/>
    <p:sldId id="275" r:id="rId10"/>
    <p:sldId id="276" r:id="rId11"/>
    <p:sldId id="277" r:id="rId12"/>
    <p:sldId id="278" r:id="rId13"/>
    <p:sldId id="280" r:id="rId14"/>
    <p:sldId id="347" r:id="rId15"/>
    <p:sldId id="283" r:id="rId16"/>
    <p:sldId id="284" r:id="rId17"/>
    <p:sldId id="285" r:id="rId18"/>
    <p:sldId id="286" r:id="rId19"/>
    <p:sldId id="288" r:id="rId20"/>
    <p:sldId id="290" r:id="rId21"/>
    <p:sldId id="292" r:id="rId22"/>
    <p:sldId id="294" r:id="rId23"/>
    <p:sldId id="295" r:id="rId24"/>
    <p:sldId id="296" r:id="rId25"/>
    <p:sldId id="356" r:id="rId26"/>
    <p:sldId id="357" r:id="rId27"/>
    <p:sldId id="358" r:id="rId28"/>
    <p:sldId id="359" r:id="rId29"/>
    <p:sldId id="361" r:id="rId30"/>
    <p:sldId id="325" r:id="rId31"/>
    <p:sldId id="328" r:id="rId32"/>
    <p:sldId id="329" r:id="rId33"/>
    <p:sldId id="330" r:id="rId34"/>
    <p:sldId id="331" r:id="rId35"/>
    <p:sldId id="332" r:id="rId36"/>
    <p:sldId id="333" r:id="rId37"/>
    <p:sldId id="334" r:id="rId38"/>
    <p:sldId id="335" r:id="rId39"/>
    <p:sldId id="336" r:id="rId40"/>
    <p:sldId id="337" r:id="rId41"/>
    <p:sldId id="338" r:id="rId42"/>
    <p:sldId id="339" r:id="rId43"/>
    <p:sldId id="340" r:id="rId44"/>
    <p:sldId id="343" r:id="rId45"/>
    <p:sldId id="344" r:id="rId46"/>
    <p:sldId id="345" r:id="rId47"/>
  </p:sldIdLst>
  <p:sldSz cx="9144000" cy="6858000" type="screen4x3"/>
  <p:notesSz cx="6858000" cy="9144000"/>
  <p:defaultTextStyle>
    <a:defPPr>
      <a:defRPr lang="sr-Latn-C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583" autoAdjust="0"/>
    <p:restoredTop sz="94659" autoAdjust="0"/>
  </p:normalViewPr>
  <p:slideViewPr>
    <p:cSldViewPr>
      <p:cViewPr>
        <p:scale>
          <a:sx n="66" d="100"/>
          <a:sy n="66" d="100"/>
        </p:scale>
        <p:origin x="-1506" y="-16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sr-Latn-R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5FFE81A5-1118-494F-88F7-E615574FEFD4}" type="datetimeFigureOut">
              <a:rPr lang="sr-Latn-RS"/>
              <a:pPr>
                <a:defRPr/>
              </a:pPr>
              <a:t>30.9.2020.</a:t>
            </a:fld>
            <a:endParaRPr lang="sr-Latn-R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sr-Latn-R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sr-Latn-R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sr-Latn-R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81F3CB46-166A-4060-9F8C-4919A1449BF1}" type="slidenum">
              <a:rPr lang="sr-Latn-CS"/>
              <a:pPr/>
              <a:t>‹#›</a:t>
            </a:fld>
            <a:endParaRPr lang="sr-Latn-C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216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92164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C4DE95F4-2852-4C45-8C31-70E87E5DFECB}" type="slidenum">
              <a:rPr lang="en-US" sz="1200">
                <a:latin typeface="Arial" charset="0"/>
                <a:cs typeface="Arial" charset="0"/>
              </a:rPr>
              <a:pPr algn="r"/>
              <a:t>26</a:t>
            </a:fld>
            <a:endParaRPr lang="en-US" sz="1200">
              <a:latin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sr-Latn-R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sr-Latn-R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2B041E-8496-412E-AE69-CBE50A790960}" type="datetimeFigureOut">
              <a:rPr lang="sr-Latn-RS"/>
              <a:pPr>
                <a:defRPr/>
              </a:pPr>
              <a:t>30.9.2020.</a:t>
            </a:fld>
            <a:endParaRPr lang="sr-Lat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DDE957B-1EFE-450A-880C-ECA9DD074BB2}" type="slidenum">
              <a:rPr lang="sr-Latn-CS"/>
              <a:pPr/>
              <a:t>‹#›</a:t>
            </a:fld>
            <a:endParaRPr lang="sr-Latn-C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Latn-R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R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D3C030-A90E-4081-9E4C-195A34D45299}" type="datetimeFigureOut">
              <a:rPr lang="sr-Latn-RS"/>
              <a:pPr>
                <a:defRPr/>
              </a:pPr>
              <a:t>30.9.2020.</a:t>
            </a:fld>
            <a:endParaRPr lang="sr-Lat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B7A6235-2011-4A01-9C22-3336A45A7632}" type="slidenum">
              <a:rPr lang="sr-Latn-CS"/>
              <a:pPr/>
              <a:t>‹#›</a:t>
            </a:fld>
            <a:endParaRPr lang="sr-Latn-C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sr-Latn-R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R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7604B5-2206-435B-B90F-63AF0E254413}" type="datetimeFigureOut">
              <a:rPr lang="sr-Latn-RS"/>
              <a:pPr>
                <a:defRPr/>
              </a:pPr>
              <a:t>30.9.2020.</a:t>
            </a:fld>
            <a:endParaRPr lang="sr-Lat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0268855-BF7A-410F-B169-D2EFB722C2E1}" type="slidenum">
              <a:rPr lang="sr-Latn-CS"/>
              <a:pPr/>
              <a:t>‹#›</a:t>
            </a:fld>
            <a:endParaRPr lang="sr-Latn-C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620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sr-Latn-R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2287588"/>
            <a:ext cx="4038600" cy="45259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R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287588"/>
            <a:ext cx="4038600" cy="45259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R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158750"/>
            <a:ext cx="8229600" cy="59721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CS"/>
          </a:p>
        </p:txBody>
      </p:sp>
      <p:sp>
        <p:nvSpPr>
          <p:cNvPr id="3" name="Rectangle 4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4" name="Rectangle 4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5" name="Rectangle 4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A4762D3-D2DA-447B-9B92-41EE82AF1A39}" type="slidenum">
              <a:rPr lang="sr-Latn-CS"/>
              <a:pPr/>
              <a:t>‹#›</a:t>
            </a:fld>
            <a:endParaRPr lang="sr-Latn-C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Latn-R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R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D04EEA-B4D1-4931-8965-90055A6035C3}" type="datetimeFigureOut">
              <a:rPr lang="sr-Latn-RS"/>
              <a:pPr>
                <a:defRPr/>
              </a:pPr>
              <a:t>30.9.2020.</a:t>
            </a:fld>
            <a:endParaRPr lang="sr-Lat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92551E-4FC8-46D0-905A-BCC1391A2EC6}" type="slidenum">
              <a:rPr lang="sr-Latn-CS"/>
              <a:pPr/>
              <a:t>‹#›</a:t>
            </a:fld>
            <a:endParaRPr lang="sr-Latn-C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sr-Latn-R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3F6E9F-26C7-42CE-88C4-AA604D7CB695}" type="datetimeFigureOut">
              <a:rPr lang="sr-Latn-RS"/>
              <a:pPr>
                <a:defRPr/>
              </a:pPr>
              <a:t>30.9.2020.</a:t>
            </a:fld>
            <a:endParaRPr lang="sr-Lat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7F17798-0D26-48AF-B71E-71C115C9F683}" type="slidenum">
              <a:rPr lang="sr-Latn-CS"/>
              <a:pPr/>
              <a:t>‹#›</a:t>
            </a:fld>
            <a:endParaRPr lang="sr-Latn-C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Latn-R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R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R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698CEF-8A35-486B-848F-687790894E4D}" type="datetimeFigureOut">
              <a:rPr lang="sr-Latn-RS"/>
              <a:pPr>
                <a:defRPr/>
              </a:pPr>
              <a:t>30.9.2020.</a:t>
            </a:fld>
            <a:endParaRPr lang="sr-Latn-R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R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650EB75-2B01-4EB5-97F2-9CA9953830BA}" type="slidenum">
              <a:rPr lang="sr-Latn-CS"/>
              <a:pPr/>
              <a:t>‹#›</a:t>
            </a:fld>
            <a:endParaRPr lang="sr-Latn-C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sr-Latn-R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R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R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421561-01E1-4158-AAED-EBE76EEF0265}" type="datetimeFigureOut">
              <a:rPr lang="sr-Latn-RS"/>
              <a:pPr>
                <a:defRPr/>
              </a:pPr>
              <a:t>30.9.2020.</a:t>
            </a:fld>
            <a:endParaRPr lang="sr-Latn-R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R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C640C79-B9C4-46C2-A0D2-5A487A42B38E}" type="slidenum">
              <a:rPr lang="sr-Latn-CS"/>
              <a:pPr/>
              <a:t>‹#›</a:t>
            </a:fld>
            <a:endParaRPr lang="sr-Latn-C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Latn-R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E0BF3B-1F34-43CB-9649-BF2443628390}" type="datetimeFigureOut">
              <a:rPr lang="sr-Latn-RS"/>
              <a:pPr>
                <a:defRPr/>
              </a:pPr>
              <a:t>30.9.2020.</a:t>
            </a:fld>
            <a:endParaRPr lang="sr-Latn-R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R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21BD86A-2DCA-4C1C-A44F-B7145395AAA1}" type="slidenum">
              <a:rPr lang="sr-Latn-CS"/>
              <a:pPr/>
              <a:t>‹#›</a:t>
            </a:fld>
            <a:endParaRPr lang="sr-Latn-C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C115D1-41B5-4EB4-B1F5-7CA7AC698719}" type="datetimeFigureOut">
              <a:rPr lang="sr-Latn-RS"/>
              <a:pPr>
                <a:defRPr/>
              </a:pPr>
              <a:t>30.9.2020.</a:t>
            </a:fld>
            <a:endParaRPr lang="sr-Latn-R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R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BFE7143-7EFB-4FCC-A528-F91CB883EA1E}" type="slidenum">
              <a:rPr lang="sr-Latn-CS"/>
              <a:pPr/>
              <a:t>‹#›</a:t>
            </a:fld>
            <a:endParaRPr lang="sr-Latn-C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sr-Latn-R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R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747968-EBB2-48AA-B7C9-38DEA4EB9B64}" type="datetimeFigureOut">
              <a:rPr lang="sr-Latn-RS"/>
              <a:pPr>
                <a:defRPr/>
              </a:pPr>
              <a:t>30.9.2020.</a:t>
            </a:fld>
            <a:endParaRPr lang="sr-Latn-R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R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FC17D8-9D75-471F-8315-08686CF70471}" type="slidenum">
              <a:rPr lang="sr-Latn-CS"/>
              <a:pPr/>
              <a:t>‹#›</a:t>
            </a:fld>
            <a:endParaRPr lang="sr-Latn-C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sr-Latn-R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sr-Latn-R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4BC3DE-A48E-4F31-A6C2-EB0215C48D06}" type="datetimeFigureOut">
              <a:rPr lang="sr-Latn-RS"/>
              <a:pPr>
                <a:defRPr/>
              </a:pPr>
              <a:t>30.9.2020.</a:t>
            </a:fld>
            <a:endParaRPr lang="sr-Latn-R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R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00A2CE5-8FF4-47D1-A8DB-B9230DBDE681}" type="slidenum">
              <a:rPr lang="sr-Latn-CS"/>
              <a:pPr/>
              <a:t>‹#›</a:t>
            </a:fld>
            <a:endParaRPr lang="sr-Latn-C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sr-Latn-CS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C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8720C09A-A36E-48CD-B45D-8E3B59D5D311}" type="datetimeFigureOut">
              <a:rPr lang="sr-Latn-RS"/>
              <a:pPr>
                <a:defRPr/>
              </a:pPr>
              <a:t>30.9.2020.</a:t>
            </a:fld>
            <a:endParaRPr lang="sr-Lat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sr-Lat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fld id="{FE3FBDA5-FCA5-45D3-80B8-D53EDE09F4AB}" type="slidenum">
              <a:rPr lang="sr-Latn-CS"/>
              <a:pPr/>
              <a:t>‹#›</a:t>
            </a:fld>
            <a:endParaRPr lang="sr-Latn-C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3" r:id="rId2"/>
    <p:sldLayoutId id="2147483672" r:id="rId3"/>
    <p:sldLayoutId id="2147483671" r:id="rId4"/>
    <p:sldLayoutId id="2147483670" r:id="rId5"/>
    <p:sldLayoutId id="2147483669" r:id="rId6"/>
    <p:sldLayoutId id="2147483668" r:id="rId7"/>
    <p:sldLayoutId id="2147483667" r:id="rId8"/>
    <p:sldLayoutId id="2147483666" r:id="rId9"/>
    <p:sldLayoutId id="2147483665" r:id="rId10"/>
    <p:sldLayoutId id="2147483664" r:id="rId11"/>
    <p:sldLayoutId id="2147483675" r:id="rId12"/>
    <p:sldLayoutId id="2147483676" r:id="rId13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r-Latn-R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23850" y="1536719"/>
            <a:ext cx="8820150" cy="4535487"/>
          </a:xfrm>
        </p:spPr>
        <p:txBody>
          <a:bodyPr/>
          <a:lstStyle/>
          <a:p>
            <a:r>
              <a:rPr lang="sr-Cyrl-CS" dirty="0" smtClean="0">
                <a:latin typeface="Arial" charset="0"/>
              </a:rPr>
              <a:t/>
            </a:r>
            <a:br>
              <a:rPr lang="sr-Cyrl-CS" dirty="0" smtClean="0">
                <a:latin typeface="Arial" charset="0"/>
              </a:rPr>
            </a:br>
            <a:r>
              <a:rPr lang="sr-Latn-CS" dirty="0" smtClean="0">
                <a:latin typeface="Arial" charset="0"/>
              </a:rPr>
              <a:t/>
            </a:r>
            <a:br>
              <a:rPr lang="sr-Latn-CS" dirty="0" smtClean="0">
                <a:latin typeface="Arial" charset="0"/>
              </a:rPr>
            </a:br>
            <a:endParaRPr lang="en-US" sz="3200" dirty="0" smtClean="0"/>
          </a:p>
        </p:txBody>
      </p:sp>
      <p:sp>
        <p:nvSpPr>
          <p:cNvPr id="3" name="Rectangle 2"/>
          <p:cNvSpPr/>
          <p:nvPr/>
        </p:nvSpPr>
        <p:spPr>
          <a:xfrm>
            <a:off x="1571604" y="1542810"/>
            <a:ext cx="6357982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sr-Latn-CS" sz="4000" b="1" dirty="0">
                <a:solidFill>
                  <a:prstClr val="black"/>
                </a:solidFill>
                <a:latin typeface="Calibri"/>
                <a:ea typeface="+mj-ea"/>
                <a:cs typeface="+mj-cs"/>
              </a:rPr>
              <a:t>Народно </a:t>
            </a:r>
            <a:r>
              <a:rPr lang="sr-Latn-CS" sz="4000" b="1" dirty="0" smtClean="0">
                <a:solidFill>
                  <a:prstClr val="black"/>
                </a:solidFill>
                <a:latin typeface="Calibri"/>
                <a:ea typeface="+mj-ea"/>
                <a:cs typeface="+mj-cs"/>
              </a:rPr>
              <a:t>здрав</a:t>
            </a:r>
            <a:r>
              <a:rPr lang="bs-Cyrl-BA" sz="4000" b="1" dirty="0">
                <a:solidFill>
                  <a:prstClr val="black"/>
                </a:solidFill>
                <a:latin typeface="Calibri"/>
                <a:ea typeface="+mj-ea"/>
                <a:cs typeface="+mj-cs"/>
              </a:rPr>
              <a:t>љ</a:t>
            </a:r>
            <a:r>
              <a:rPr lang="sr-Latn-CS" sz="4000" b="1" dirty="0" smtClean="0">
                <a:solidFill>
                  <a:prstClr val="black"/>
                </a:solidFill>
                <a:latin typeface="Calibri"/>
                <a:ea typeface="+mj-ea"/>
                <a:cs typeface="+mj-cs"/>
              </a:rPr>
              <a:t>е</a:t>
            </a:r>
            <a:endParaRPr lang="en-US" sz="4000" b="1" dirty="0" smtClean="0">
              <a:solidFill>
                <a:prstClr val="black"/>
              </a:solidFill>
              <a:latin typeface="Calibri"/>
              <a:ea typeface="+mj-ea"/>
              <a:cs typeface="+mj-cs"/>
            </a:endParaRPr>
          </a:p>
          <a:p>
            <a:pPr algn="ctr"/>
            <a:r>
              <a:rPr lang="sr-Latn-CS" sz="4000" b="1" dirty="0" smtClean="0">
                <a:solidFill>
                  <a:prstClr val="black"/>
                </a:solidFill>
                <a:latin typeface="Calibri"/>
                <a:ea typeface="+mj-ea"/>
                <a:cs typeface="+mj-cs"/>
              </a:rPr>
              <a:t>11</a:t>
            </a:r>
            <a:r>
              <a:rPr lang="sr-Latn-CS" sz="4000" b="1" dirty="0">
                <a:solidFill>
                  <a:prstClr val="black"/>
                </a:solidFill>
                <a:latin typeface="Calibri"/>
                <a:ea typeface="+mj-ea"/>
                <a:cs typeface="+mj-cs"/>
              </a:rPr>
              <a:t>. недеља</a:t>
            </a:r>
            <a:r>
              <a:rPr lang="sr-Latn-CS" sz="3200" dirty="0">
                <a:solidFill>
                  <a:prstClr val="black"/>
                </a:solidFill>
                <a:latin typeface="Calibri"/>
                <a:ea typeface="+mj-ea"/>
                <a:cs typeface="+mj-cs"/>
              </a:rPr>
              <a:t/>
            </a:r>
            <a:br>
              <a:rPr lang="sr-Latn-CS" sz="3200" dirty="0">
                <a:solidFill>
                  <a:prstClr val="black"/>
                </a:solidFill>
                <a:latin typeface="Calibri"/>
                <a:ea typeface="+mj-ea"/>
                <a:cs typeface="+mj-cs"/>
              </a:rPr>
            </a:br>
            <a:endParaRPr lang="sr-Latn-C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idx="1"/>
          </p:nvPr>
        </p:nvSpPr>
        <p:spPr>
          <a:xfrm>
            <a:off x="468313" y="1098550"/>
            <a:ext cx="8207375" cy="5759450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sr-Cyrl-CS" sz="2400" b="1" smtClean="0">
                <a:latin typeface="Arial" charset="0"/>
              </a:rPr>
              <a:t>4. Енергија за раст нових ткива 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sr-Cyrl-CS" sz="2400" b="1" smtClean="0">
                <a:latin typeface="Arial" charset="0"/>
              </a:rPr>
              <a:t>(деца, труднице, дојиље)</a:t>
            </a:r>
          </a:p>
          <a:p>
            <a:pPr>
              <a:lnSpc>
                <a:spcPct val="90000"/>
              </a:lnSpc>
              <a:buFontTx/>
              <a:buNone/>
            </a:pPr>
            <a:endParaRPr lang="sr-Cyrl-CS" sz="2400" b="1" smtClean="0">
              <a:latin typeface="Arial" charset="0"/>
            </a:endParaRPr>
          </a:p>
          <a:p>
            <a:pPr>
              <a:lnSpc>
                <a:spcPct val="90000"/>
              </a:lnSpc>
              <a:buFontTx/>
              <a:buNone/>
            </a:pPr>
            <a:endParaRPr lang="en-US" sz="2400" smtClean="0">
              <a:latin typeface="Arial" charset="0"/>
            </a:endParaRPr>
          </a:p>
          <a:p>
            <a:pPr algn="just">
              <a:lnSpc>
                <a:spcPct val="90000"/>
              </a:lnSpc>
              <a:buFontTx/>
              <a:buNone/>
            </a:pPr>
            <a:r>
              <a:rPr lang="sr-Cyrl-CS" sz="2400" smtClean="0">
                <a:latin typeface="Arial" charset="0"/>
              </a:rPr>
              <a:t>  </a:t>
            </a:r>
            <a:r>
              <a:rPr lang="sr-Latn-CS" sz="2400" smtClean="0">
                <a:latin typeface="Arial" charset="0"/>
              </a:rPr>
              <a:t>  </a:t>
            </a:r>
            <a:r>
              <a:rPr lang="sr-Cyrl-CS" sz="2400" smtClean="0">
                <a:latin typeface="Arial" charset="0"/>
              </a:rPr>
              <a:t>Ова енергија </a:t>
            </a:r>
            <a:r>
              <a:rPr lang="sr-Cyrl-CS" sz="2400" b="1" smtClean="0">
                <a:latin typeface="Arial" charset="0"/>
              </a:rPr>
              <a:t>представља збир енергије потребне за стварање нових ткива и енергије коју садржи новостворено ткиво</a:t>
            </a:r>
            <a:r>
              <a:rPr lang="sr-Cyrl-CS" sz="2400" smtClean="0">
                <a:latin typeface="Arial" charset="0"/>
              </a:rPr>
              <a:t>.</a:t>
            </a:r>
          </a:p>
          <a:p>
            <a:pPr algn="just">
              <a:lnSpc>
                <a:spcPct val="90000"/>
              </a:lnSpc>
              <a:buFontTx/>
              <a:buNone/>
            </a:pPr>
            <a:endParaRPr lang="sr-Cyrl-CS" sz="2400" u="sng" smtClean="0">
              <a:latin typeface="Arial" charset="0"/>
            </a:endParaRPr>
          </a:p>
          <a:p>
            <a:pPr algn="just">
              <a:lnSpc>
                <a:spcPct val="90000"/>
              </a:lnSpc>
              <a:buFontTx/>
              <a:buNone/>
            </a:pPr>
            <a:endParaRPr lang="sr-Cyrl-CS" sz="2400" u="sng" smtClean="0">
              <a:latin typeface="Arial" charset="0"/>
            </a:endParaRPr>
          </a:p>
          <a:p>
            <a:pPr algn="just">
              <a:lnSpc>
                <a:spcPct val="90000"/>
              </a:lnSpc>
              <a:buFontTx/>
              <a:buNone/>
            </a:pPr>
            <a:r>
              <a:rPr lang="sr-Cyrl-CS" sz="2400" b="1" smtClean="0">
                <a:latin typeface="Arial" charset="0"/>
              </a:rPr>
              <a:t>	За 1 гр. новоствореног ткива потребно је додатно обезбедити око 5 kcal.</a:t>
            </a:r>
          </a:p>
          <a:p>
            <a:pPr>
              <a:lnSpc>
                <a:spcPct val="90000"/>
              </a:lnSpc>
              <a:buFontTx/>
              <a:buNone/>
            </a:pPr>
            <a:endParaRPr lang="sr-Cyrl-CS" sz="2400" b="1" smtClean="0">
              <a:latin typeface="Arial" charset="0"/>
            </a:endParaRPr>
          </a:p>
        </p:txBody>
      </p:sp>
    </p:spTree>
  </p:cSld>
  <p:clrMapOvr>
    <a:masterClrMapping/>
  </p:clrMapOvr>
  <p:transition advTm="22390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idx="1"/>
          </p:nvPr>
        </p:nvSpPr>
        <p:spPr>
          <a:xfrm>
            <a:off x="539750" y="692150"/>
            <a:ext cx="8208963" cy="5445125"/>
          </a:xfrm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sr-Cyrl-CS" sz="2400" b="1" smtClean="0">
                <a:latin typeface="Arial" charset="0"/>
              </a:rPr>
              <a:t>4. Енергија за раст нових ткива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sr-Cyrl-CS" sz="2400" b="1" smtClean="0">
                <a:latin typeface="Arial" charset="0"/>
              </a:rPr>
              <a:t>(деца, труднице, дојиље)</a:t>
            </a:r>
          </a:p>
          <a:p>
            <a:pPr>
              <a:lnSpc>
                <a:spcPct val="80000"/>
              </a:lnSpc>
              <a:buFontTx/>
              <a:buNone/>
            </a:pPr>
            <a:endParaRPr lang="en-US" sz="2400" smtClean="0">
              <a:latin typeface="Arial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sr-Cyrl-CS" sz="2400" b="1" smtClean="0">
                <a:latin typeface="Arial" charset="0"/>
              </a:rPr>
              <a:t>	Не треба је посебно обрачунавати при планирању исхране деце (ова додатна енергија за раст није велика).</a:t>
            </a:r>
          </a:p>
          <a:p>
            <a:pPr>
              <a:lnSpc>
                <a:spcPct val="80000"/>
              </a:lnSpc>
              <a:buFontTx/>
              <a:buNone/>
            </a:pPr>
            <a:endParaRPr lang="sr-Cyrl-CS" sz="2400" b="1" smtClean="0">
              <a:latin typeface="Arial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sr-Cyrl-CS" sz="2400" b="1" smtClean="0">
                <a:latin typeface="Arial" charset="0"/>
              </a:rPr>
              <a:t>	Треба је планирати код исхране особа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sr-Cyrl-CS" sz="2400" b="1" smtClean="0">
                <a:latin typeface="Arial" charset="0"/>
              </a:rPr>
              <a:t> </a:t>
            </a:r>
          </a:p>
          <a:p>
            <a:pPr lvl="2">
              <a:lnSpc>
                <a:spcPct val="80000"/>
              </a:lnSpc>
              <a:buFontTx/>
              <a:buNone/>
            </a:pPr>
            <a:r>
              <a:rPr lang="sr-Cyrl-CS" smtClean="0">
                <a:latin typeface="Arial" charset="0"/>
              </a:rPr>
              <a:t>-</a:t>
            </a:r>
            <a:r>
              <a:rPr lang="sr-Cyrl-CS" b="1" smtClean="0">
                <a:latin typeface="Arial" charset="0"/>
              </a:rPr>
              <a:t>које се опорављају од тешких болести</a:t>
            </a:r>
          </a:p>
          <a:p>
            <a:pPr lvl="2">
              <a:lnSpc>
                <a:spcPct val="80000"/>
              </a:lnSpc>
              <a:buFontTx/>
              <a:buNone/>
            </a:pPr>
            <a:endParaRPr lang="sr-Cyrl-CS" b="1" smtClean="0">
              <a:latin typeface="Arial" charset="0"/>
            </a:endParaRPr>
          </a:p>
          <a:p>
            <a:pPr lvl="2">
              <a:lnSpc>
                <a:spcPct val="80000"/>
              </a:lnSpc>
              <a:buFontTx/>
              <a:buNone/>
            </a:pPr>
            <a:r>
              <a:rPr lang="sr-Cyrl-CS" b="1" smtClean="0">
                <a:latin typeface="Arial" charset="0"/>
              </a:rPr>
              <a:t>-када се жели постићи прираст у висини</a:t>
            </a:r>
          </a:p>
          <a:p>
            <a:pPr lvl="2">
              <a:lnSpc>
                <a:spcPct val="80000"/>
              </a:lnSpc>
              <a:buFontTx/>
              <a:buNone/>
            </a:pPr>
            <a:r>
              <a:rPr lang="sr-Cyrl-CS" b="1" smtClean="0">
                <a:latin typeface="Arial" charset="0"/>
              </a:rPr>
              <a:t> </a:t>
            </a:r>
          </a:p>
          <a:p>
            <a:pPr lvl="2">
              <a:lnSpc>
                <a:spcPct val="80000"/>
              </a:lnSpc>
              <a:buFontTx/>
              <a:buNone/>
            </a:pPr>
            <a:r>
              <a:rPr lang="sr-Cyrl-CS" b="1" smtClean="0">
                <a:latin typeface="Arial" charset="0"/>
              </a:rPr>
              <a:t>-када се жели постићи прираст телесној маси.</a:t>
            </a:r>
            <a:endParaRPr lang="sr-Latn-CS" b="1" smtClean="0">
              <a:latin typeface="Arial" charset="0"/>
            </a:endParaRPr>
          </a:p>
        </p:txBody>
      </p:sp>
    </p:spTree>
  </p:cSld>
  <p:clrMapOvr>
    <a:masterClrMapping/>
  </p:clrMapOvr>
  <p:transition advTm="23975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idx="1"/>
          </p:nvPr>
        </p:nvSpPr>
        <p:spPr>
          <a:xfrm>
            <a:off x="323850" y="44450"/>
            <a:ext cx="8820150" cy="5545138"/>
          </a:xfrm>
        </p:spPr>
        <p:txBody>
          <a:bodyPr/>
          <a:lstStyle/>
          <a:p>
            <a:pPr>
              <a:buFontTx/>
              <a:buNone/>
            </a:pPr>
            <a:r>
              <a:rPr lang="sr-Cyrl-CS" sz="2400" b="1" smtClean="0">
                <a:latin typeface="Arial" charset="0"/>
              </a:rPr>
              <a:t>4. Енергија за раст нових ткива </a:t>
            </a:r>
          </a:p>
          <a:p>
            <a:pPr>
              <a:buFontTx/>
              <a:buNone/>
            </a:pPr>
            <a:r>
              <a:rPr lang="sr-Cyrl-CS" sz="2400" b="1" smtClean="0">
                <a:latin typeface="Arial" charset="0"/>
              </a:rPr>
              <a:t>(деца, труднице, дојиље)</a:t>
            </a:r>
          </a:p>
          <a:p>
            <a:pPr algn="just">
              <a:buFontTx/>
              <a:buNone/>
            </a:pPr>
            <a:r>
              <a:rPr lang="sr-Cyrl-CS" sz="2400" b="1" smtClean="0">
                <a:latin typeface="Arial" charset="0"/>
              </a:rPr>
              <a:t>Енергетске потребе деце </a:t>
            </a:r>
            <a:r>
              <a:rPr lang="sr-Cyrl-CS" sz="2400" b="1" smtClean="0">
                <a:solidFill>
                  <a:schemeClr val="accent1"/>
                </a:solidFill>
                <a:latin typeface="Arial" charset="0"/>
              </a:rPr>
              <a:t>до 5</a:t>
            </a:r>
            <a:r>
              <a:rPr lang="sr-Cyrl-CS" sz="2400" b="1" smtClean="0">
                <a:latin typeface="Arial" charset="0"/>
              </a:rPr>
              <a:t> година подједнаке су за дечаке и за девојчице и износе од </a:t>
            </a:r>
            <a:r>
              <a:rPr lang="sr-Cyrl-CS" sz="2400" b="1" smtClean="0">
                <a:solidFill>
                  <a:schemeClr val="accent1"/>
                </a:solidFill>
                <a:latin typeface="Arial" charset="0"/>
              </a:rPr>
              <a:t>95 – 105</a:t>
            </a:r>
            <a:r>
              <a:rPr lang="sr-Cyrl-CS" sz="2400" b="1" smtClean="0">
                <a:latin typeface="Arial" charset="0"/>
              </a:rPr>
              <a:t> kcal/ kg ТМ детета.</a:t>
            </a:r>
            <a:endParaRPr lang="sr-Latn-CS" sz="2400" b="1" smtClean="0">
              <a:latin typeface="Arial" charset="0"/>
            </a:endParaRPr>
          </a:p>
          <a:p>
            <a:pPr algn="just">
              <a:buFontTx/>
              <a:buChar char="•"/>
            </a:pPr>
            <a:r>
              <a:rPr lang="sr-Cyrl-CS" sz="2400" b="1" smtClean="0">
                <a:latin typeface="Arial" charset="0"/>
              </a:rPr>
              <a:t>Деци од </a:t>
            </a:r>
            <a:r>
              <a:rPr lang="sr-Cyrl-CS" sz="2400" b="1" smtClean="0">
                <a:solidFill>
                  <a:schemeClr val="accent1"/>
                </a:solidFill>
                <a:latin typeface="Arial" charset="0"/>
              </a:rPr>
              <a:t>1 до 2</a:t>
            </a:r>
            <a:r>
              <a:rPr lang="sr-Cyrl-CS" sz="2400" b="1" smtClean="0">
                <a:latin typeface="Arial" charset="0"/>
              </a:rPr>
              <a:t> године треба дневно обезбедити око </a:t>
            </a:r>
            <a:r>
              <a:rPr lang="sr-Cyrl-CS" sz="2400" b="1" smtClean="0">
                <a:solidFill>
                  <a:schemeClr val="accent1"/>
                </a:solidFill>
                <a:latin typeface="Arial" charset="0"/>
              </a:rPr>
              <a:t>1200</a:t>
            </a:r>
            <a:r>
              <a:rPr lang="sr-Cyrl-CS" sz="2400" b="1" smtClean="0">
                <a:latin typeface="Arial" charset="0"/>
              </a:rPr>
              <a:t> kcal</a:t>
            </a:r>
            <a:endParaRPr lang="sr-Latn-CS" sz="2400" b="1" smtClean="0">
              <a:latin typeface="Arial" charset="0"/>
            </a:endParaRPr>
          </a:p>
          <a:p>
            <a:pPr algn="just">
              <a:buFontTx/>
              <a:buChar char="•"/>
            </a:pPr>
            <a:r>
              <a:rPr lang="sr-Cyrl-CS" sz="2400" b="1" smtClean="0">
                <a:latin typeface="Arial" charset="0"/>
              </a:rPr>
              <a:t>Деци од </a:t>
            </a:r>
            <a:r>
              <a:rPr lang="sr-Cyrl-CS" sz="2400" b="1" smtClean="0">
                <a:solidFill>
                  <a:schemeClr val="accent1"/>
                </a:solidFill>
                <a:latin typeface="Arial" charset="0"/>
              </a:rPr>
              <a:t>3 до 5</a:t>
            </a:r>
            <a:r>
              <a:rPr lang="sr-Cyrl-CS" sz="2400" b="1" smtClean="0">
                <a:latin typeface="Arial" charset="0"/>
              </a:rPr>
              <a:t> година треба дневно обезбедити око </a:t>
            </a:r>
            <a:r>
              <a:rPr lang="sr-Cyrl-CS" sz="2400" b="1" smtClean="0">
                <a:solidFill>
                  <a:schemeClr val="accent1"/>
                </a:solidFill>
                <a:latin typeface="Arial" charset="0"/>
              </a:rPr>
              <a:t>1600</a:t>
            </a:r>
            <a:r>
              <a:rPr lang="sr-Cyrl-CS" sz="2400" b="1" smtClean="0">
                <a:latin typeface="Arial" charset="0"/>
              </a:rPr>
              <a:t> kcal.</a:t>
            </a:r>
            <a:endParaRPr lang="en-US" sz="2400" b="1" smtClean="0">
              <a:latin typeface="Arial" charset="0"/>
            </a:endParaRPr>
          </a:p>
          <a:p>
            <a:pPr>
              <a:buFont typeface="Arial" charset="0"/>
              <a:buNone/>
            </a:pPr>
            <a:r>
              <a:rPr lang="ru-RU" sz="2400" b="1" smtClean="0">
                <a:latin typeface="Arial" charset="0"/>
              </a:rPr>
              <a:t>Енергетске потребе разликују се код дечака и девојчица преко 5 година старости.</a:t>
            </a:r>
          </a:p>
          <a:p>
            <a:r>
              <a:rPr lang="ru-RU" sz="2400" b="1" smtClean="0">
                <a:solidFill>
                  <a:schemeClr val="accent1"/>
                </a:solidFill>
                <a:latin typeface="Arial" charset="0"/>
              </a:rPr>
              <a:t>Дечацима од 5 до 7</a:t>
            </a:r>
            <a:r>
              <a:rPr lang="ru-RU" sz="2400" b="1" smtClean="0">
                <a:latin typeface="Arial" charset="0"/>
              </a:rPr>
              <a:t> година треба дневно обезбедити око </a:t>
            </a:r>
            <a:r>
              <a:rPr lang="ru-RU" sz="2400" b="1" smtClean="0">
                <a:solidFill>
                  <a:schemeClr val="accent1"/>
                </a:solidFill>
                <a:latin typeface="Arial" charset="0"/>
              </a:rPr>
              <a:t>1900 kcal + 200 kcal</a:t>
            </a:r>
            <a:r>
              <a:rPr lang="ru-RU" sz="2400" b="1" smtClean="0">
                <a:latin typeface="Arial" charset="0"/>
              </a:rPr>
              <a:t> на сваке две године, све до завршетка раста.</a:t>
            </a:r>
          </a:p>
          <a:p>
            <a:r>
              <a:rPr lang="ru-RU" sz="2400" b="1" smtClean="0">
                <a:solidFill>
                  <a:schemeClr val="accent1"/>
                </a:solidFill>
                <a:latin typeface="Arial" charset="0"/>
              </a:rPr>
              <a:t>Девојчицама до 10 годин</a:t>
            </a:r>
            <a:r>
              <a:rPr lang="sr-Latn-CS" sz="2400" b="1" smtClean="0">
                <a:solidFill>
                  <a:schemeClr val="accent1"/>
                </a:solidFill>
                <a:latin typeface="Arial" charset="0"/>
              </a:rPr>
              <a:t>а</a:t>
            </a:r>
            <a:r>
              <a:rPr lang="ru-RU" sz="2400" b="1" smtClean="0">
                <a:latin typeface="Arial" charset="0"/>
              </a:rPr>
              <a:t> треба дневно обезбедити око </a:t>
            </a:r>
            <a:r>
              <a:rPr lang="ru-RU" sz="2400" b="1" smtClean="0">
                <a:solidFill>
                  <a:schemeClr val="accent1"/>
                </a:solidFill>
                <a:latin typeface="Arial" charset="0"/>
              </a:rPr>
              <a:t>1800 kcal + 100</a:t>
            </a:r>
            <a:r>
              <a:rPr lang="sr-Latn-CS" sz="2400" b="1" smtClean="0">
                <a:solidFill>
                  <a:schemeClr val="accent1"/>
                </a:solidFill>
                <a:latin typeface="Arial" charset="0"/>
              </a:rPr>
              <a:t>-</a:t>
            </a:r>
            <a:r>
              <a:rPr lang="ru-RU" sz="2400" b="1" smtClean="0">
                <a:solidFill>
                  <a:schemeClr val="accent1"/>
                </a:solidFill>
                <a:latin typeface="Arial" charset="0"/>
              </a:rPr>
              <a:t>150 kcal</a:t>
            </a:r>
            <a:r>
              <a:rPr lang="ru-RU" sz="2400" b="1" smtClean="0">
                <a:latin typeface="Arial" charset="0"/>
              </a:rPr>
              <a:t> на сваке две године.</a:t>
            </a:r>
          </a:p>
          <a:p>
            <a:endParaRPr lang="sr-Latn-CS" sz="2400" b="1" smtClean="0">
              <a:latin typeface="Arial" charset="0"/>
            </a:endParaRPr>
          </a:p>
        </p:txBody>
      </p:sp>
    </p:spTree>
  </p:cSld>
  <p:clrMapOvr>
    <a:masterClrMapping/>
  </p:clrMapOvr>
  <p:transition advTm="48945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idx="1"/>
          </p:nvPr>
        </p:nvSpPr>
        <p:spPr>
          <a:xfrm>
            <a:off x="0" y="1196975"/>
            <a:ext cx="8604250" cy="5184775"/>
          </a:xfrm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sr-Cyrl-CS" sz="2400" b="1" smtClean="0">
                <a:latin typeface="Arial" charset="0"/>
              </a:rPr>
              <a:t>4. Енергија за раст нових ткива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sr-Cyrl-CS" sz="2400" b="1" smtClean="0">
                <a:latin typeface="Arial" charset="0"/>
              </a:rPr>
              <a:t>(деца, труднице, дојиље)</a:t>
            </a:r>
          </a:p>
          <a:p>
            <a:pPr>
              <a:lnSpc>
                <a:spcPct val="80000"/>
              </a:lnSpc>
              <a:buFontTx/>
              <a:buNone/>
            </a:pPr>
            <a:endParaRPr lang="sr-Cyrl-CS" sz="2400" smtClean="0">
              <a:latin typeface="Arial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sr-Cyrl-CS" sz="2400" b="1" smtClean="0">
                <a:latin typeface="Arial" charset="0"/>
              </a:rPr>
              <a:t>	У зависности од активности детета потребе могу бити и веће и износити до око 3100 kcal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sr-Cyrl-CS" sz="2400" b="1" smtClean="0">
                <a:latin typeface="Arial" charset="0"/>
              </a:rPr>
              <a:t>	Све ове наведене препоруке за енергетски унос код деце и младих треба да имају само оријентациони карактер. </a:t>
            </a:r>
          </a:p>
          <a:p>
            <a:pPr>
              <a:lnSpc>
                <a:spcPct val="80000"/>
              </a:lnSpc>
              <a:buFontTx/>
              <a:buNone/>
            </a:pPr>
            <a:endParaRPr lang="sr-Cyrl-CS" sz="2400" b="1" smtClean="0">
              <a:latin typeface="Arial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sr-Cyrl-CS" sz="2400" b="1" smtClean="0">
                <a:latin typeface="Arial" charset="0"/>
              </a:rPr>
              <a:t>	Најбољи показатељ правилне исхране детета и омладинца је правилан раст и развој, који треба редовно пратити и процењивати.</a:t>
            </a:r>
            <a:endParaRPr lang="en-US" sz="2400" b="1" smtClean="0">
              <a:latin typeface="Arial" charset="0"/>
            </a:endParaRPr>
          </a:p>
          <a:p>
            <a:pPr>
              <a:lnSpc>
                <a:spcPct val="80000"/>
              </a:lnSpc>
            </a:pPr>
            <a:endParaRPr lang="sr-Latn-CS" sz="2400" b="1" smtClean="0">
              <a:latin typeface="Arial" charset="0"/>
            </a:endParaRPr>
          </a:p>
        </p:txBody>
      </p:sp>
    </p:spTree>
  </p:cSld>
  <p:clrMapOvr>
    <a:masterClrMapping/>
  </p:clrMapOvr>
  <p:transition advTm="30080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8" name="Text Box 5"/>
          <p:cNvSpPr txBox="1">
            <a:spLocks noChangeArrowheads="1"/>
          </p:cNvSpPr>
          <p:nvPr/>
        </p:nvSpPr>
        <p:spPr bwMode="auto">
          <a:xfrm>
            <a:off x="179388" y="1700213"/>
            <a:ext cx="7056437" cy="265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US" sz="2800" b="1" u="sng">
                <a:solidFill>
                  <a:schemeClr val="hlink"/>
                </a:solidFill>
                <a:latin typeface="Arial" charset="0"/>
                <a:cs typeface="Arial" charset="0"/>
              </a:rPr>
              <a:t>I триместар</a:t>
            </a:r>
            <a:r>
              <a:rPr lang="en-US" sz="2800" b="1">
                <a:solidFill>
                  <a:schemeClr val="hlink"/>
                </a:solidFill>
                <a:latin typeface="Arial" charset="0"/>
                <a:cs typeface="Arial" charset="0"/>
              </a:rPr>
              <a:t> </a:t>
            </a:r>
            <a:r>
              <a:rPr lang="sr-Latn-CS" sz="2800" b="1">
                <a:solidFill>
                  <a:schemeClr val="hlink"/>
                </a:solidFill>
                <a:latin typeface="Arial" charset="0"/>
                <a:cs typeface="Arial" charset="0"/>
              </a:rPr>
              <a:t>трудноће</a:t>
            </a:r>
            <a:r>
              <a:rPr lang="en-US" sz="2800" b="1">
                <a:solidFill>
                  <a:schemeClr val="hlink"/>
                </a:solidFill>
                <a:latin typeface="Arial" charset="0"/>
                <a:cs typeface="Arial" charset="0"/>
              </a:rPr>
              <a:t>   </a:t>
            </a:r>
          </a:p>
          <a:p>
            <a:pPr eaLnBrk="1" hangingPunct="1"/>
            <a:r>
              <a:rPr lang="en-US" sz="2800" b="1">
                <a:solidFill>
                  <a:schemeClr val="hlink"/>
                </a:solidFill>
                <a:latin typeface="Arial" charset="0"/>
                <a:cs typeface="Arial" charset="0"/>
              </a:rPr>
              <a:t>        Ep = BM x PAL + 85 kCal</a:t>
            </a:r>
          </a:p>
          <a:p>
            <a:pPr eaLnBrk="1" hangingPunct="1"/>
            <a:r>
              <a:rPr lang="en-US" sz="2800" b="1" u="sng">
                <a:solidFill>
                  <a:schemeClr val="hlink"/>
                </a:solidFill>
                <a:latin typeface="Arial" charset="0"/>
                <a:cs typeface="Arial" charset="0"/>
              </a:rPr>
              <a:t>II триместар</a:t>
            </a:r>
            <a:r>
              <a:rPr lang="sr-Latn-CS" sz="2800" b="1" u="sng">
                <a:solidFill>
                  <a:schemeClr val="hlink"/>
                </a:solidFill>
                <a:latin typeface="Arial" charset="0"/>
                <a:cs typeface="Arial" charset="0"/>
              </a:rPr>
              <a:t> трудноће</a:t>
            </a:r>
            <a:endParaRPr lang="en-US" sz="2800" b="1" u="sng">
              <a:solidFill>
                <a:schemeClr val="hlink"/>
              </a:solidFill>
              <a:latin typeface="Arial" charset="0"/>
              <a:cs typeface="Arial" charset="0"/>
            </a:endParaRPr>
          </a:p>
          <a:p>
            <a:pPr eaLnBrk="1" hangingPunct="1"/>
            <a:r>
              <a:rPr lang="en-US" sz="2800" b="1">
                <a:solidFill>
                  <a:schemeClr val="hlink"/>
                </a:solidFill>
                <a:latin typeface="Arial" charset="0"/>
                <a:cs typeface="Arial" charset="0"/>
              </a:rPr>
              <a:t> Ep = BM x PAL + 285 kCal</a:t>
            </a:r>
          </a:p>
          <a:p>
            <a:pPr eaLnBrk="1" hangingPunct="1"/>
            <a:r>
              <a:rPr lang="en-US" sz="2800" b="1" u="sng">
                <a:solidFill>
                  <a:schemeClr val="hlink"/>
                </a:solidFill>
                <a:latin typeface="Arial" charset="0"/>
                <a:cs typeface="Arial" charset="0"/>
              </a:rPr>
              <a:t>III триместар</a:t>
            </a:r>
            <a:r>
              <a:rPr lang="sr-Latn-CS" sz="2800" b="1" u="sng">
                <a:solidFill>
                  <a:schemeClr val="hlink"/>
                </a:solidFill>
                <a:latin typeface="Arial" charset="0"/>
                <a:cs typeface="Arial" charset="0"/>
              </a:rPr>
              <a:t> трудноће</a:t>
            </a:r>
            <a:endParaRPr lang="en-US" sz="2800" b="1" u="sng">
              <a:solidFill>
                <a:schemeClr val="hlink"/>
              </a:solidFill>
              <a:latin typeface="Arial" charset="0"/>
              <a:cs typeface="Arial" charset="0"/>
            </a:endParaRPr>
          </a:p>
          <a:p>
            <a:pPr eaLnBrk="1" hangingPunct="1"/>
            <a:r>
              <a:rPr lang="en-US" sz="2800" b="1">
                <a:solidFill>
                  <a:schemeClr val="hlink"/>
                </a:solidFill>
                <a:latin typeface="Arial" charset="0"/>
                <a:cs typeface="Arial" charset="0"/>
              </a:rPr>
              <a:t> Ep = BM x PAL + 475 kCal</a:t>
            </a:r>
          </a:p>
        </p:txBody>
      </p:sp>
      <p:sp>
        <p:nvSpPr>
          <p:cNvPr id="31749" name="Text Box 6"/>
          <p:cNvSpPr txBox="1">
            <a:spLocks noChangeArrowheads="1"/>
          </p:cNvSpPr>
          <p:nvPr/>
        </p:nvSpPr>
        <p:spPr bwMode="auto">
          <a:xfrm>
            <a:off x="468313" y="5057775"/>
            <a:ext cx="6573837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US" sz="2800" b="1" u="sng">
                <a:solidFill>
                  <a:schemeClr val="hlink"/>
                </a:solidFill>
                <a:latin typeface="Arial" charset="0"/>
                <a:cs typeface="Arial" charset="0"/>
              </a:rPr>
              <a:t>I-VI месец</a:t>
            </a:r>
            <a:r>
              <a:rPr lang="sr-Latn-CS" sz="2800" b="1" u="sng">
                <a:solidFill>
                  <a:schemeClr val="hlink"/>
                </a:solidFill>
                <a:latin typeface="Arial" charset="0"/>
                <a:cs typeface="Arial" charset="0"/>
              </a:rPr>
              <a:t> дојења</a:t>
            </a:r>
            <a:endParaRPr lang="en-US" sz="2800" b="1" u="sng">
              <a:solidFill>
                <a:schemeClr val="hlink"/>
              </a:solidFill>
              <a:latin typeface="Arial" charset="0"/>
              <a:cs typeface="Arial" charset="0"/>
            </a:endParaRPr>
          </a:p>
          <a:p>
            <a:pPr eaLnBrk="1" hangingPunct="1"/>
            <a:r>
              <a:rPr lang="en-US" sz="2800" b="1">
                <a:solidFill>
                  <a:schemeClr val="hlink"/>
                </a:solidFill>
                <a:latin typeface="Arial" charset="0"/>
                <a:cs typeface="Arial" charset="0"/>
              </a:rPr>
              <a:t>Ep = BM x PAL + 675 kCal</a:t>
            </a:r>
          </a:p>
          <a:p>
            <a:pPr eaLnBrk="1" hangingPunct="1"/>
            <a:r>
              <a:rPr lang="en-US" sz="2800" b="1" u="sng">
                <a:solidFill>
                  <a:schemeClr val="hlink"/>
                </a:solidFill>
                <a:latin typeface="Arial" charset="0"/>
                <a:cs typeface="Arial" charset="0"/>
              </a:rPr>
              <a:t>VI месец</a:t>
            </a:r>
            <a:r>
              <a:rPr lang="sr-Latn-CS" sz="2800" b="1" u="sng">
                <a:solidFill>
                  <a:schemeClr val="hlink"/>
                </a:solidFill>
                <a:latin typeface="Arial" charset="0"/>
                <a:cs typeface="Arial" charset="0"/>
              </a:rPr>
              <a:t> дојења</a:t>
            </a:r>
            <a:endParaRPr lang="en-US" sz="2800" b="1" u="sng">
              <a:solidFill>
                <a:schemeClr val="hlink"/>
              </a:solidFill>
              <a:latin typeface="Arial" charset="0"/>
              <a:cs typeface="Arial" charset="0"/>
            </a:endParaRPr>
          </a:p>
          <a:p>
            <a:pPr eaLnBrk="1" hangingPunct="1"/>
            <a:r>
              <a:rPr lang="en-US" sz="2800" b="1">
                <a:solidFill>
                  <a:schemeClr val="hlink"/>
                </a:solidFill>
                <a:latin typeface="Arial" charset="0"/>
                <a:cs typeface="Arial" charset="0"/>
              </a:rPr>
              <a:t> Ep = BM x PAL + 460 kCal</a:t>
            </a:r>
          </a:p>
        </p:txBody>
      </p:sp>
      <p:sp>
        <p:nvSpPr>
          <p:cNvPr id="31752" name="Rectangle 8"/>
          <p:cNvSpPr>
            <a:spLocks noChangeArrowheads="1"/>
          </p:cNvSpPr>
          <p:nvPr/>
        </p:nvSpPr>
        <p:spPr bwMode="auto">
          <a:xfrm>
            <a:off x="0" y="0"/>
            <a:ext cx="9396413" cy="1373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sr-Cyrl-CS" sz="2800" b="1">
                <a:latin typeface="Arial" charset="0"/>
              </a:rPr>
              <a:t>Трудницама  и дојиљама треба обезбедити додатну енергију за раст плода, плаценте и других ткива</a:t>
            </a:r>
            <a:endParaRPr lang="en-US" sz="2800" b="1">
              <a:latin typeface="Arial" charset="0"/>
            </a:endParaRPr>
          </a:p>
        </p:txBody>
      </p:sp>
    </p:spTree>
  </p:cSld>
  <p:clrMapOvr>
    <a:masterClrMapping/>
  </p:clrMapOvr>
  <p:transition advTm="40371">
    <p:checker dir="vert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idx="1"/>
          </p:nvPr>
        </p:nvSpPr>
        <p:spPr>
          <a:xfrm>
            <a:off x="468313" y="1125538"/>
            <a:ext cx="8207375" cy="4535487"/>
          </a:xfrm>
        </p:spPr>
        <p:txBody>
          <a:bodyPr/>
          <a:lstStyle/>
          <a:p>
            <a:pPr>
              <a:buFontTx/>
              <a:buNone/>
            </a:pPr>
            <a:endParaRPr lang="sr-Cyrl-CS" b="1" i="1" u="sng" smtClean="0"/>
          </a:p>
          <a:p>
            <a:pPr>
              <a:buFontTx/>
              <a:buNone/>
            </a:pPr>
            <a:endParaRPr lang="sr-Cyrl-CS" b="1" i="1" u="sng" smtClean="0"/>
          </a:p>
          <a:p>
            <a:pPr algn="just">
              <a:buFontTx/>
              <a:buNone/>
            </a:pPr>
            <a:r>
              <a:rPr lang="sr-Cyrl-CS" smtClean="0"/>
              <a:t>	Енергетске потребе </a:t>
            </a:r>
            <a:r>
              <a:rPr lang="sr-Cyrl-CS" b="1" smtClean="0"/>
              <a:t>старих особа</a:t>
            </a:r>
            <a:r>
              <a:rPr lang="sr-Cyrl-CS" smtClean="0"/>
              <a:t> су мање него код радно активног становништва, због смањених професионалних, али и других дневних физичких активности.</a:t>
            </a:r>
            <a:endParaRPr lang="en-US" smtClean="0"/>
          </a:p>
          <a:p>
            <a:endParaRPr lang="sr-Latn-CS" smtClean="0"/>
          </a:p>
        </p:txBody>
      </p:sp>
      <p:sp>
        <p:nvSpPr>
          <p:cNvPr id="32772" name="Text Box 4"/>
          <p:cNvSpPr txBox="1">
            <a:spLocks noChangeArrowheads="1"/>
          </p:cNvSpPr>
          <p:nvPr/>
        </p:nvSpPr>
        <p:spPr bwMode="auto">
          <a:xfrm>
            <a:off x="1619250" y="549275"/>
            <a:ext cx="6624638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sr-Cyrl-CS" sz="3200" b="1"/>
              <a:t>Енергетске потребе старих</a:t>
            </a:r>
            <a:endParaRPr lang="en-US" sz="3200" b="1"/>
          </a:p>
        </p:txBody>
      </p:sp>
    </p:spTree>
  </p:cSld>
  <p:clrMapOvr>
    <a:masterClrMapping/>
  </p:clrMapOvr>
  <p:transition advTm="13501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>
          <a:xfrm>
            <a:off x="539750" y="404813"/>
            <a:ext cx="8027988" cy="587375"/>
          </a:xfrm>
        </p:spPr>
        <p:txBody>
          <a:bodyPr/>
          <a:lstStyle/>
          <a:p>
            <a:pPr algn="just"/>
            <a:r>
              <a:rPr lang="sr-Cyrl-CS" sz="2800" b="1" smtClean="0"/>
              <a:t>ПЛАНИРАЊЕ И САСТАВЉАЊЕ ДНЕВНОГ ОБРОКА</a:t>
            </a:r>
            <a:endParaRPr lang="sr-Latn-CS" sz="2800" b="1" smtClean="0"/>
          </a:p>
        </p:txBody>
      </p:sp>
      <p:sp>
        <p:nvSpPr>
          <p:cNvPr id="33795" name="Rectangle 3"/>
          <p:cNvSpPr>
            <a:spLocks noGrp="1" noChangeArrowheads="1"/>
          </p:cNvSpPr>
          <p:nvPr>
            <p:ph idx="1"/>
          </p:nvPr>
        </p:nvSpPr>
        <p:spPr>
          <a:xfrm>
            <a:off x="468313" y="1557338"/>
            <a:ext cx="8064500" cy="5040312"/>
          </a:xfrm>
        </p:spPr>
        <p:txBody>
          <a:bodyPr/>
          <a:lstStyle/>
          <a:p>
            <a:pPr algn="just">
              <a:lnSpc>
                <a:spcPct val="90000"/>
              </a:lnSpc>
              <a:buFontTx/>
              <a:buNone/>
            </a:pPr>
            <a:r>
              <a:rPr lang="sr-Cyrl-CS" smtClean="0">
                <a:latin typeface="Arial" charset="0"/>
              </a:rPr>
              <a:t>	Обезбеђивање оптималног уноса свих нутриенаса подразумева </a:t>
            </a:r>
            <a:r>
              <a:rPr lang="sr-Cyrl-CS" b="1" smtClean="0">
                <a:latin typeface="Arial" charset="0"/>
              </a:rPr>
              <a:t>правилно одабирање намирница</a:t>
            </a:r>
            <a:r>
              <a:rPr lang="sr-Cyrl-CS" u="sng" smtClean="0">
                <a:latin typeface="Arial" charset="0"/>
              </a:rPr>
              <a:t>,</a:t>
            </a:r>
            <a:r>
              <a:rPr lang="sr-Cyrl-CS" smtClean="0">
                <a:latin typeface="Arial" charset="0"/>
              </a:rPr>
              <a:t> односно квалитетно планирање исхране.</a:t>
            </a:r>
            <a:endParaRPr lang="en-US" smtClean="0">
              <a:latin typeface="Arial" charset="0"/>
            </a:endParaRPr>
          </a:p>
          <a:p>
            <a:pPr>
              <a:lnSpc>
                <a:spcPct val="90000"/>
              </a:lnSpc>
              <a:buFontTx/>
              <a:buNone/>
            </a:pPr>
            <a:endParaRPr lang="sr-Cyrl-CS" smtClean="0">
              <a:latin typeface="Arial" charset="0"/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sr-Cyrl-CS" smtClean="0">
                <a:latin typeface="Arial" charset="0"/>
              </a:rPr>
              <a:t>	Планирање исхране може бити</a:t>
            </a:r>
          </a:p>
          <a:p>
            <a:pPr>
              <a:lnSpc>
                <a:spcPct val="90000"/>
              </a:lnSpc>
              <a:buFontTx/>
              <a:buNone/>
            </a:pPr>
            <a:endParaRPr lang="sr-Cyrl-CS" smtClean="0">
              <a:latin typeface="Arial" charset="0"/>
            </a:endParaRPr>
          </a:p>
          <a:p>
            <a:pPr lvl="2">
              <a:lnSpc>
                <a:spcPct val="90000"/>
              </a:lnSpc>
            </a:pPr>
            <a:r>
              <a:rPr lang="sr-Cyrl-CS" smtClean="0">
                <a:latin typeface="Arial" charset="0"/>
              </a:rPr>
              <a:t>	индивидуално</a:t>
            </a:r>
          </a:p>
          <a:p>
            <a:pPr lvl="2">
              <a:lnSpc>
                <a:spcPct val="90000"/>
              </a:lnSpc>
            </a:pPr>
            <a:r>
              <a:rPr lang="sr-Cyrl-CS" smtClean="0">
                <a:latin typeface="Arial" charset="0"/>
              </a:rPr>
              <a:t>	у популацији</a:t>
            </a:r>
            <a:endParaRPr lang="sr-Latn-CS" smtClean="0">
              <a:latin typeface="Arial" charset="0"/>
            </a:endParaRPr>
          </a:p>
        </p:txBody>
      </p:sp>
    </p:spTree>
  </p:cSld>
  <p:clrMapOvr>
    <a:masterClrMapping/>
  </p:clrMapOvr>
  <p:transition advTm="21161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476250"/>
            <a:ext cx="8027987" cy="587375"/>
          </a:xfrm>
        </p:spPr>
        <p:txBody>
          <a:bodyPr/>
          <a:lstStyle/>
          <a:p>
            <a:pPr algn="just"/>
            <a:r>
              <a:rPr lang="sr-Cyrl-CS" sz="2800" b="1" smtClean="0"/>
              <a:t>ПЛАНИРАЊЕ И САСТАВЉАЊЕ ДНЕВНОГ ОБРОКА</a:t>
            </a:r>
            <a:endParaRPr lang="sr-Latn-CS" sz="2800" b="1" smtClean="0"/>
          </a:p>
        </p:txBody>
      </p:sp>
      <p:sp>
        <p:nvSpPr>
          <p:cNvPr id="34819" name="Rectangle 3"/>
          <p:cNvSpPr>
            <a:spLocks noGrp="1" noChangeArrowheads="1"/>
          </p:cNvSpPr>
          <p:nvPr>
            <p:ph idx="1"/>
          </p:nvPr>
        </p:nvSpPr>
        <p:spPr>
          <a:xfrm>
            <a:off x="395288" y="1341438"/>
            <a:ext cx="8064500" cy="4535487"/>
          </a:xfrm>
        </p:spPr>
        <p:txBody>
          <a:bodyPr/>
          <a:lstStyle/>
          <a:p>
            <a:pPr algn="just">
              <a:lnSpc>
                <a:spcPct val="80000"/>
              </a:lnSpc>
              <a:buFontTx/>
              <a:buNone/>
            </a:pPr>
            <a:r>
              <a:rPr lang="sr-Cyrl-CS" sz="2400" smtClean="0">
                <a:latin typeface="Arial" charset="0"/>
              </a:rPr>
              <a:t>	</a:t>
            </a:r>
          </a:p>
          <a:p>
            <a:pPr algn="just">
              <a:lnSpc>
                <a:spcPct val="80000"/>
              </a:lnSpc>
              <a:buFontTx/>
              <a:buNone/>
            </a:pPr>
            <a:r>
              <a:rPr lang="sr-Cyrl-CS" sz="2400" smtClean="0">
                <a:latin typeface="Arial" charset="0"/>
              </a:rPr>
              <a:t>	</a:t>
            </a:r>
            <a:r>
              <a:rPr lang="sr-Cyrl-CS" sz="2400" b="1" smtClean="0">
                <a:latin typeface="Arial" charset="0"/>
              </a:rPr>
              <a:t>Индивидуално планирање обухвата унос појединих намирница и одређених група намирница</a:t>
            </a:r>
            <a:r>
              <a:rPr lang="sr-Cyrl-CS" sz="2400" smtClean="0">
                <a:latin typeface="Arial" charset="0"/>
              </a:rPr>
              <a:t>.</a:t>
            </a:r>
          </a:p>
          <a:p>
            <a:pPr>
              <a:lnSpc>
                <a:spcPct val="80000"/>
              </a:lnSpc>
              <a:buFontTx/>
              <a:buNone/>
            </a:pPr>
            <a:endParaRPr lang="sr-Cyrl-CS" sz="2400" smtClean="0">
              <a:latin typeface="Arial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sr-Cyrl-CS" sz="2400" smtClean="0">
                <a:latin typeface="Arial" charset="0"/>
              </a:rPr>
              <a:t>	Осим препорука за унос појединих нутриенаса, треба водити рачуна о:</a:t>
            </a:r>
          </a:p>
          <a:p>
            <a:pPr>
              <a:lnSpc>
                <a:spcPct val="80000"/>
              </a:lnSpc>
              <a:buFontTx/>
              <a:buNone/>
            </a:pPr>
            <a:endParaRPr lang="sr-Cyrl-CS" sz="2400" smtClean="0">
              <a:latin typeface="Arial" charset="0"/>
            </a:endParaRPr>
          </a:p>
          <a:p>
            <a:pPr lvl="3">
              <a:lnSpc>
                <a:spcPct val="80000"/>
              </a:lnSpc>
            </a:pPr>
            <a:r>
              <a:rPr lang="sr-Cyrl-CS" sz="2400" smtClean="0">
                <a:latin typeface="Arial" charset="0"/>
              </a:rPr>
              <a:t>полу</a:t>
            </a:r>
          </a:p>
          <a:p>
            <a:pPr lvl="3">
              <a:lnSpc>
                <a:spcPct val="80000"/>
              </a:lnSpc>
              <a:buFontTx/>
              <a:buNone/>
            </a:pPr>
            <a:endParaRPr lang="sr-Cyrl-CS" sz="2400" b="1" smtClean="0">
              <a:latin typeface="Arial" charset="0"/>
            </a:endParaRPr>
          </a:p>
          <a:p>
            <a:pPr lvl="3">
              <a:lnSpc>
                <a:spcPct val="80000"/>
              </a:lnSpc>
            </a:pPr>
            <a:r>
              <a:rPr lang="sr-Cyrl-CS" sz="2400" smtClean="0">
                <a:latin typeface="Arial" charset="0"/>
              </a:rPr>
              <a:t>старости</a:t>
            </a:r>
          </a:p>
          <a:p>
            <a:pPr lvl="3">
              <a:lnSpc>
                <a:spcPct val="80000"/>
              </a:lnSpc>
              <a:buFontTx/>
              <a:buNone/>
            </a:pPr>
            <a:endParaRPr lang="sr-Cyrl-CS" sz="2400" smtClean="0">
              <a:latin typeface="Arial" charset="0"/>
            </a:endParaRPr>
          </a:p>
          <a:p>
            <a:pPr lvl="3">
              <a:lnSpc>
                <a:spcPct val="80000"/>
              </a:lnSpc>
            </a:pPr>
            <a:r>
              <a:rPr lang="sr-Cyrl-CS" sz="2400" smtClean="0">
                <a:latin typeface="Arial" charset="0"/>
              </a:rPr>
              <a:t>занимању</a:t>
            </a:r>
          </a:p>
          <a:p>
            <a:pPr lvl="3">
              <a:lnSpc>
                <a:spcPct val="80000"/>
              </a:lnSpc>
              <a:buFontTx/>
              <a:buNone/>
            </a:pPr>
            <a:endParaRPr lang="sr-Cyrl-CS" sz="2400" smtClean="0">
              <a:latin typeface="Arial" charset="0"/>
            </a:endParaRPr>
          </a:p>
          <a:p>
            <a:pPr lvl="3">
              <a:lnSpc>
                <a:spcPct val="80000"/>
              </a:lnSpc>
            </a:pPr>
            <a:r>
              <a:rPr lang="sr-Cyrl-CS" sz="2400" smtClean="0">
                <a:latin typeface="Arial" charset="0"/>
              </a:rPr>
              <a:t>здравственом стању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sr-Cyrl-CS" sz="2000" smtClean="0"/>
              <a:t> </a:t>
            </a:r>
            <a:endParaRPr lang="sr-Latn-CS" sz="2000" smtClean="0"/>
          </a:p>
        </p:txBody>
      </p:sp>
    </p:spTree>
  </p:cSld>
  <p:clrMapOvr>
    <a:masterClrMapping/>
  </p:clrMapOvr>
  <p:transition advTm="14944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>
          <a:xfrm>
            <a:off x="250825" y="260350"/>
            <a:ext cx="8893175" cy="587375"/>
          </a:xfrm>
        </p:spPr>
        <p:txBody>
          <a:bodyPr/>
          <a:lstStyle/>
          <a:p>
            <a:r>
              <a:rPr lang="sr-Cyrl-CS" sz="2800" b="1" smtClean="0">
                <a:latin typeface="Arial" charset="0"/>
              </a:rPr>
              <a:t>ПЛАНИРАЊЕ И САСТАВЉАЊЕ ДНЕВНОГ ОБРОКА</a:t>
            </a:r>
            <a:endParaRPr lang="sr-Latn-CS" sz="2800" b="1" smtClean="0">
              <a:latin typeface="Arial" charset="0"/>
            </a:endParaRPr>
          </a:p>
        </p:txBody>
      </p:sp>
      <p:sp>
        <p:nvSpPr>
          <p:cNvPr id="35843" name="Rectangle 3"/>
          <p:cNvSpPr>
            <a:spLocks noGrp="1" noChangeArrowheads="1"/>
          </p:cNvSpPr>
          <p:nvPr>
            <p:ph idx="1"/>
          </p:nvPr>
        </p:nvSpPr>
        <p:spPr>
          <a:xfrm>
            <a:off x="323850" y="1196975"/>
            <a:ext cx="8064500" cy="4103688"/>
          </a:xfrm>
        </p:spPr>
        <p:txBody>
          <a:bodyPr/>
          <a:lstStyle/>
          <a:p>
            <a:pPr algn="just">
              <a:lnSpc>
                <a:spcPct val="90000"/>
              </a:lnSpc>
              <a:buFontTx/>
              <a:buNone/>
            </a:pPr>
            <a:r>
              <a:rPr lang="sr-Cyrl-CS" sz="2000" smtClean="0"/>
              <a:t>	</a:t>
            </a:r>
            <a:r>
              <a:rPr lang="sr-Cyrl-CS" sz="2000" b="1" smtClean="0"/>
              <a:t>При планирање исхране у популацији врло је значајно имати прецизније информације о</a:t>
            </a:r>
            <a:r>
              <a:rPr lang="sr-Cyrl-CS" sz="2000" smtClean="0"/>
              <a:t> </a:t>
            </a:r>
          </a:p>
          <a:p>
            <a:pPr lvl="2">
              <a:lnSpc>
                <a:spcPct val="90000"/>
              </a:lnSpc>
            </a:pPr>
            <a:r>
              <a:rPr lang="sr-Cyrl-CS" sz="2000" b="1" smtClean="0"/>
              <a:t>основним карактеристикама популационе групе</a:t>
            </a:r>
            <a:r>
              <a:rPr lang="sr-Cyrl-CS" sz="2000" smtClean="0"/>
              <a:t> (занимање, узраст, пол и сл.)</a:t>
            </a:r>
          </a:p>
          <a:p>
            <a:pPr lvl="2">
              <a:lnSpc>
                <a:spcPct val="90000"/>
              </a:lnSpc>
            </a:pPr>
            <a:r>
              <a:rPr lang="sr-Cyrl-CS" sz="2000" b="1" smtClean="0"/>
              <a:t>здравственом ст</a:t>
            </a:r>
            <a:r>
              <a:rPr lang="en-US" sz="2000" b="1" smtClean="0"/>
              <a:t>a</a:t>
            </a:r>
            <a:r>
              <a:rPr lang="sr-Cyrl-CS" sz="2000" b="1" smtClean="0"/>
              <a:t>њу</a:t>
            </a:r>
            <a:r>
              <a:rPr lang="sr-Cyrl-CS" sz="2000" smtClean="0"/>
              <a:t> (морбидитету и м</a:t>
            </a:r>
            <a:r>
              <a:rPr lang="en-US" sz="2000" smtClean="0"/>
              <a:t>o</a:t>
            </a:r>
            <a:r>
              <a:rPr lang="sr-Cyrl-CS" sz="2000" smtClean="0"/>
              <a:t>рталитету становништва)</a:t>
            </a:r>
            <a:endParaRPr lang="sr-Latn-CS" sz="2000" smtClean="0"/>
          </a:p>
          <a:p>
            <a:pPr algn="just">
              <a:lnSpc>
                <a:spcPct val="90000"/>
              </a:lnSpc>
              <a:buFontTx/>
              <a:buNone/>
            </a:pPr>
            <a:r>
              <a:rPr lang="sr-Cyrl-CS" sz="2000" b="1" smtClean="0"/>
              <a:t>	Данас је у свету опште прихваћен став да исхрану треба планирати у складу са препорукама датим у „Пирамиди исхране“. </a:t>
            </a:r>
          </a:p>
          <a:p>
            <a:pPr algn="just">
              <a:lnSpc>
                <a:spcPct val="90000"/>
              </a:lnSpc>
              <a:buFontTx/>
              <a:buNone/>
            </a:pPr>
            <a:r>
              <a:rPr lang="sr-Cyrl-CS" sz="2000" b="1" smtClean="0"/>
              <a:t>	Пирамида исхране представља сликовни приказ свих група намирница које треба конзумирати у току дана.</a:t>
            </a:r>
            <a:r>
              <a:rPr lang="sr-Cyrl-CS" sz="2400" b="1" smtClean="0"/>
              <a:t> </a:t>
            </a:r>
            <a:endParaRPr lang="en-US" sz="2400" b="1" smtClean="0"/>
          </a:p>
          <a:p>
            <a:pPr>
              <a:lnSpc>
                <a:spcPct val="90000"/>
              </a:lnSpc>
              <a:buFontTx/>
              <a:buNone/>
            </a:pPr>
            <a:endParaRPr lang="sr-Cyrl-CS" sz="2400" b="1" u="sng" smtClean="0"/>
          </a:p>
          <a:p>
            <a:pPr lvl="2">
              <a:lnSpc>
                <a:spcPct val="90000"/>
              </a:lnSpc>
            </a:pPr>
            <a:endParaRPr lang="sr-Latn-CS" smtClean="0"/>
          </a:p>
        </p:txBody>
      </p:sp>
      <p:pic>
        <p:nvPicPr>
          <p:cNvPr id="35845" name="Picture 5" descr="download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16238" y="4437063"/>
            <a:ext cx="3024187" cy="1987550"/>
          </a:xfrm>
          <a:prstGeom prst="rect">
            <a:avLst/>
          </a:prstGeom>
          <a:noFill/>
        </p:spPr>
      </p:pic>
    </p:spTree>
  </p:cSld>
  <p:clrMapOvr>
    <a:masterClrMapping/>
  </p:clrMapOvr>
  <p:transition advTm="32915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3"/>
          <p:cNvSpPr>
            <a:spLocks noGrp="1" noChangeArrowheads="1"/>
          </p:cNvSpPr>
          <p:nvPr>
            <p:ph type="title"/>
          </p:nvPr>
        </p:nvSpPr>
        <p:spPr>
          <a:xfrm>
            <a:off x="468313" y="620713"/>
            <a:ext cx="8027987" cy="587375"/>
          </a:xfrm>
        </p:spPr>
        <p:txBody>
          <a:bodyPr anchor="b"/>
          <a:lstStyle/>
          <a:p>
            <a:pPr algn="just"/>
            <a:r>
              <a:rPr lang="sr-Cyrl-CS" sz="2400" b="1" smtClean="0">
                <a:latin typeface="Arial" charset="0"/>
              </a:rPr>
              <a:t>ПЛАНИРАЊЕ И САСТАВЉАЊЕ ДНЕВНОГ ОБРОКА</a:t>
            </a:r>
            <a:endParaRPr lang="sr-Latn-CS" sz="2400" b="1" smtClean="0">
              <a:latin typeface="Arial" charset="0"/>
            </a:endParaRPr>
          </a:p>
        </p:txBody>
      </p:sp>
      <p:sp>
        <p:nvSpPr>
          <p:cNvPr id="37891" name="Rectangle 2"/>
          <p:cNvSpPr>
            <a:spLocks noGrp="1" noChangeArrowheads="1"/>
          </p:cNvSpPr>
          <p:nvPr>
            <p:ph idx="1"/>
          </p:nvPr>
        </p:nvSpPr>
        <p:spPr>
          <a:xfrm>
            <a:off x="0" y="1196975"/>
            <a:ext cx="8964613" cy="4895850"/>
          </a:xfrm>
        </p:spPr>
        <p:txBody>
          <a:bodyPr/>
          <a:lstStyle/>
          <a:p>
            <a:pPr>
              <a:lnSpc>
                <a:spcPct val="80000"/>
              </a:lnSpc>
              <a:buFontTx/>
              <a:buChar char="•"/>
            </a:pPr>
            <a:r>
              <a:rPr lang="sr-Cyrl-CS" sz="2000" b="1" smtClean="0">
                <a:latin typeface="Arial" charset="0"/>
              </a:rPr>
              <a:t>Базу пирамиде чине разне врсте жита и производа од жита и брашна. Ове намирнице треба да у току дана обезбеде око 40% укупног дневног енергетског уноса. </a:t>
            </a:r>
            <a:endParaRPr lang="en-US" sz="2000" b="1" smtClean="0">
              <a:latin typeface="Arial" charset="0"/>
            </a:endParaRPr>
          </a:p>
          <a:p>
            <a:pPr>
              <a:lnSpc>
                <a:spcPct val="80000"/>
              </a:lnSpc>
              <a:buFontTx/>
              <a:buChar char="•"/>
            </a:pPr>
            <a:endParaRPr lang="sr-Cyrl-CS" sz="2000" b="1" smtClean="0">
              <a:latin typeface="Arial" charset="0"/>
            </a:endParaRPr>
          </a:p>
          <a:p>
            <a:pPr>
              <a:lnSpc>
                <a:spcPct val="80000"/>
              </a:lnSpc>
              <a:buFontTx/>
              <a:buChar char="•"/>
            </a:pPr>
            <a:r>
              <a:rPr lang="sr-Cyrl-CS" sz="2000" b="1" smtClean="0">
                <a:latin typeface="Arial" charset="0"/>
              </a:rPr>
              <a:t>Следећи, ужи део пирамиде чине поврће и воће, односно, намирнице које заједно у току дана треба укупно да обезбеде око 35% потребне енергије. Од тога на намирнице из групе поврћа отпада око 18%, а на воће око 17% енергије. </a:t>
            </a:r>
            <a:endParaRPr lang="en-US" sz="2000" b="1" smtClean="0">
              <a:latin typeface="Arial" charset="0"/>
            </a:endParaRPr>
          </a:p>
          <a:p>
            <a:pPr>
              <a:lnSpc>
                <a:spcPct val="80000"/>
              </a:lnSpc>
            </a:pPr>
            <a:endParaRPr lang="en-US" sz="2000" b="1" smtClean="0">
              <a:latin typeface="Arial" charset="0"/>
            </a:endParaRPr>
          </a:p>
          <a:p>
            <a:pPr>
              <a:lnSpc>
                <a:spcPct val="80000"/>
              </a:lnSpc>
              <a:buFontTx/>
              <a:buChar char="•"/>
            </a:pPr>
            <a:r>
              <a:rPr lang="sr-Cyrl-CS" sz="2000" b="1" smtClean="0">
                <a:latin typeface="Arial" charset="0"/>
              </a:rPr>
              <a:t>Следећи, још ужи део пирамиде представљен је месом и производима од меса и млеком и млечним производима. Свака од ових група намирница треба у укупном енергетском уносу да учествује са по 10%</a:t>
            </a:r>
            <a:r>
              <a:rPr lang="sr-Latn-CS" sz="2000" b="1" smtClean="0">
                <a:latin typeface="Arial" charset="0"/>
              </a:rPr>
              <a:t> (укупно 20%)</a:t>
            </a:r>
            <a:r>
              <a:rPr lang="sr-Cyrl-CS" sz="2000" b="1" smtClean="0">
                <a:latin typeface="Arial" charset="0"/>
              </a:rPr>
              <a:t>. </a:t>
            </a:r>
          </a:p>
          <a:p>
            <a:pPr>
              <a:lnSpc>
                <a:spcPct val="80000"/>
              </a:lnSpc>
              <a:buFontTx/>
              <a:buChar char="•"/>
            </a:pPr>
            <a:endParaRPr lang="sr-Cyrl-CS" sz="2000" b="1" smtClean="0">
              <a:latin typeface="Arial" charset="0"/>
            </a:endParaRPr>
          </a:p>
          <a:p>
            <a:pPr>
              <a:lnSpc>
                <a:spcPct val="80000"/>
              </a:lnSpc>
              <a:buFontTx/>
              <a:buChar char="•"/>
            </a:pPr>
            <a:r>
              <a:rPr lang="sr-Cyrl-CS" sz="2000" b="1" smtClean="0">
                <a:latin typeface="Arial" charset="0"/>
              </a:rPr>
              <a:t>Врх или најужи део пирамиде представљају масти, уља, шећер и шећерни концентрати. Ове намирнице треба јести у најмањим количинима и то у количинама које ће обезбеђивати око 5% дневног енергетског уноса. </a:t>
            </a:r>
            <a:endParaRPr lang="sr-Latn-CS" sz="2000" b="1" smtClean="0">
              <a:latin typeface="Arial" charset="0"/>
            </a:endParaRPr>
          </a:p>
          <a:p>
            <a:pPr>
              <a:lnSpc>
                <a:spcPct val="80000"/>
              </a:lnSpc>
              <a:buFontTx/>
              <a:buChar char="•"/>
            </a:pPr>
            <a:endParaRPr lang="ru-RU" sz="2000" b="1" smtClean="0">
              <a:latin typeface="Arial" charset="0"/>
            </a:endParaRPr>
          </a:p>
          <a:p>
            <a:pPr>
              <a:lnSpc>
                <a:spcPct val="80000"/>
              </a:lnSpc>
              <a:buFontTx/>
              <a:buChar char="•"/>
            </a:pPr>
            <a:endParaRPr lang="en-US" sz="2000" b="1" smtClean="0">
              <a:latin typeface="Arial" charset="0"/>
            </a:endParaRPr>
          </a:p>
          <a:p>
            <a:pPr>
              <a:lnSpc>
                <a:spcPct val="80000"/>
              </a:lnSpc>
            </a:pPr>
            <a:endParaRPr lang="sr-Latn-CS" sz="2000" b="1" smtClean="0">
              <a:latin typeface="Arial" charset="0"/>
            </a:endParaRPr>
          </a:p>
        </p:txBody>
      </p:sp>
    </p:spTree>
  </p:cSld>
  <p:clrMapOvr>
    <a:masterClrMapping/>
  </p:clrMapOvr>
  <p:transition advTm="79188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idx="1"/>
          </p:nvPr>
        </p:nvSpPr>
        <p:spPr>
          <a:xfrm>
            <a:off x="395288" y="692150"/>
            <a:ext cx="8748712" cy="4530725"/>
          </a:xfrm>
        </p:spPr>
        <p:txBody>
          <a:bodyPr/>
          <a:lstStyle/>
          <a:p>
            <a:pPr marL="609600" indent="-609600">
              <a:lnSpc>
                <a:spcPct val="90000"/>
              </a:lnSpc>
              <a:buFontTx/>
              <a:buNone/>
            </a:pPr>
            <a:r>
              <a:rPr lang="sr-Cyrl-CS" smtClean="0"/>
              <a:t>Појам </a:t>
            </a:r>
            <a:r>
              <a:rPr lang="sr-Cyrl-CS" b="1" smtClean="0"/>
              <a:t>ПРАВИЛНА ИСХРАНА</a:t>
            </a:r>
            <a:r>
              <a:rPr lang="sr-Cyrl-CS" smtClean="0"/>
              <a:t> подразумева више аспеката:</a:t>
            </a:r>
          </a:p>
          <a:p>
            <a:pPr marL="990600" lvl="1" indent="-5334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sr-Cyrl-CS" sz="2400" b="1" smtClean="0"/>
              <a:t>КВАЛИТЕТН</a:t>
            </a:r>
            <a:r>
              <a:rPr lang="sr-Latn-CS" sz="2400" b="1" smtClean="0"/>
              <a:t>Е</a:t>
            </a:r>
            <a:r>
              <a:rPr lang="sr-Cyrl-CS" sz="2400" b="1" smtClean="0"/>
              <a:t> НАМИРНИЦ</a:t>
            </a:r>
            <a:r>
              <a:rPr lang="sr-Latn-CS" sz="2400" b="1" smtClean="0"/>
              <a:t>Е (</a:t>
            </a:r>
            <a:r>
              <a:rPr lang="ru-RU" sz="2400" b="1" smtClean="0"/>
              <a:t>боја</a:t>
            </a:r>
            <a:r>
              <a:rPr lang="sr-Latn-CS" sz="2400" b="1" smtClean="0"/>
              <a:t>, </a:t>
            </a:r>
            <a:r>
              <a:rPr lang="ru-RU" sz="2400" b="1" smtClean="0"/>
              <a:t>мирис</a:t>
            </a:r>
            <a:r>
              <a:rPr lang="sr-Latn-CS" sz="2400" b="1" smtClean="0"/>
              <a:t>, </a:t>
            </a:r>
            <a:r>
              <a:rPr lang="ru-RU" sz="2400" b="1" smtClean="0"/>
              <a:t>укус</a:t>
            </a:r>
            <a:r>
              <a:rPr lang="sr-Latn-CS" sz="2400" b="1" smtClean="0"/>
              <a:t>, </a:t>
            </a:r>
            <a:r>
              <a:rPr lang="ru-RU" sz="2400" b="1" smtClean="0"/>
              <a:t>pH</a:t>
            </a:r>
            <a:r>
              <a:rPr lang="sr-Latn-CS" sz="2400" b="1" smtClean="0"/>
              <a:t> </a:t>
            </a:r>
            <a:r>
              <a:rPr lang="ru-RU" sz="2400" b="1" smtClean="0"/>
              <a:t>и др. </a:t>
            </a:r>
            <a:r>
              <a:rPr lang="sr-Latn-CS" sz="2400" b="1" smtClean="0"/>
              <a:t>)</a:t>
            </a:r>
            <a:endParaRPr lang="sr-Cyrl-CS" sz="2400" b="1" smtClean="0"/>
          </a:p>
          <a:p>
            <a:pPr marL="990600" lvl="1" indent="-5334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sr-Cyrl-CS" sz="2400" b="1" smtClean="0"/>
              <a:t>ЗДРАВСТВЕНО ИСПРАВНЕ</a:t>
            </a:r>
            <a:r>
              <a:rPr lang="sr-Latn-CS" sz="2400" b="1" smtClean="0"/>
              <a:t>-не смеју да буду контаминиране следећим агенсима: </a:t>
            </a:r>
            <a:r>
              <a:rPr lang="ru-RU" sz="2400" b="1" smtClean="0"/>
              <a:t>физичким </a:t>
            </a:r>
            <a:r>
              <a:rPr lang="ru-RU" sz="2400" smtClean="0"/>
              <a:t>(металним опиљцима, зрачењима...)</a:t>
            </a:r>
            <a:r>
              <a:rPr lang="sr-Latn-CS" sz="2400" b="1" smtClean="0"/>
              <a:t>, </a:t>
            </a:r>
            <a:r>
              <a:rPr lang="ru-RU" sz="2400" b="1" smtClean="0"/>
              <a:t>хемијским </a:t>
            </a:r>
            <a:r>
              <a:rPr lang="ru-RU" sz="2400" smtClean="0"/>
              <a:t>(тешким металима, пестицидима, хормонима, антибиотицима и др.)</a:t>
            </a:r>
            <a:r>
              <a:rPr lang="sr-Latn-CS" sz="2400" b="1" smtClean="0"/>
              <a:t> и </a:t>
            </a:r>
            <a:r>
              <a:rPr lang="ru-RU" sz="2400" b="1" smtClean="0"/>
              <a:t>биолошким </a:t>
            </a:r>
            <a:r>
              <a:rPr lang="ru-RU" sz="2400" smtClean="0"/>
              <a:t>(инсектима, глодарима, бактеријама, вирусима, паразитима, гљивицама) </a:t>
            </a:r>
            <a:endParaRPr lang="sr-Cyrl-CS" sz="2400" smtClean="0"/>
          </a:p>
          <a:p>
            <a:pPr marL="990600" lvl="1" indent="-5334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sr-Cyrl-CS" sz="2400" b="1" smtClean="0"/>
              <a:t>ИЗБАЛАНСИРАН унос нутриенса</a:t>
            </a:r>
            <a:r>
              <a:rPr lang="sr-Latn-CS" sz="2400" b="1" smtClean="0"/>
              <a:t> - </a:t>
            </a:r>
            <a:r>
              <a:rPr lang="ru-RU" sz="2400" b="1" smtClean="0"/>
              <a:t> </a:t>
            </a:r>
            <a:r>
              <a:rPr lang="ru-RU" sz="2400" smtClean="0"/>
              <a:t>оптималан унос свих хранљивих супстанци, беланчевина, масти, угљених хидрата, витамина и минерала, као и оптималан</a:t>
            </a:r>
            <a:r>
              <a:rPr lang="ru-RU" sz="2400" b="1" smtClean="0"/>
              <a:t> енергетски унос</a:t>
            </a:r>
            <a:endParaRPr lang="sr-Latn-CS" sz="2400" b="1" smtClean="0"/>
          </a:p>
          <a:p>
            <a:pPr marL="990600" lvl="1" indent="-5334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sr-Latn-CS" sz="2400" b="1" smtClean="0"/>
              <a:t>Адекватни унос воде</a:t>
            </a:r>
            <a:endParaRPr lang="ru-RU" sz="2400" b="1" smtClean="0"/>
          </a:p>
          <a:p>
            <a:pPr marL="990600" lvl="1" indent="-5334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ru-RU" sz="2400" b="1" smtClean="0"/>
              <a:t>Уоброченост </a:t>
            </a:r>
            <a:r>
              <a:rPr lang="sr-Latn-CS" sz="2400" b="1" smtClean="0"/>
              <a:t>– 5 оброка дневно</a:t>
            </a:r>
            <a:endParaRPr lang="ru-RU" sz="2400" b="1" smtClean="0"/>
          </a:p>
          <a:p>
            <a:pPr marL="990600" lvl="1" indent="-533400">
              <a:lnSpc>
                <a:spcPct val="90000"/>
              </a:lnSpc>
              <a:buFont typeface="Wingdings" pitchFamily="2" charset="2"/>
              <a:buAutoNum type="arabicPeriod"/>
            </a:pPr>
            <a:endParaRPr lang="sr-Latn-CS" sz="2400" b="1" smtClean="0"/>
          </a:p>
        </p:txBody>
      </p:sp>
    </p:spTree>
  </p:cSld>
  <p:clrMapOvr>
    <a:masterClrMapping/>
  </p:clrMapOvr>
  <p:transition advTm="45989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3"/>
          <p:cNvSpPr>
            <a:spLocks noGrp="1" noChangeArrowheads="1"/>
          </p:cNvSpPr>
          <p:nvPr>
            <p:ph type="title"/>
          </p:nvPr>
        </p:nvSpPr>
        <p:spPr>
          <a:xfrm>
            <a:off x="468313" y="1052513"/>
            <a:ext cx="8027987" cy="587375"/>
          </a:xfrm>
        </p:spPr>
        <p:txBody>
          <a:bodyPr anchor="b"/>
          <a:lstStyle/>
          <a:p>
            <a:r>
              <a:rPr lang="sr-Cyrl-CS" sz="2800" b="1" smtClean="0">
                <a:latin typeface="Arial" charset="0"/>
              </a:rPr>
              <a:t>ПЛАНИРАЊЕ И САСТАВЉАЊЕ ДНЕВНОГ ОБРОКА</a:t>
            </a:r>
            <a:endParaRPr lang="sr-Latn-CS" sz="2800" b="1" smtClean="0">
              <a:latin typeface="Arial" charset="0"/>
            </a:endParaRPr>
          </a:p>
        </p:txBody>
      </p:sp>
      <p:sp>
        <p:nvSpPr>
          <p:cNvPr id="39939" name="Rectangle 2"/>
          <p:cNvSpPr>
            <a:spLocks noGrp="1" noChangeArrowheads="1"/>
          </p:cNvSpPr>
          <p:nvPr>
            <p:ph idx="1"/>
          </p:nvPr>
        </p:nvSpPr>
        <p:spPr>
          <a:xfrm>
            <a:off x="250825" y="1843088"/>
            <a:ext cx="8713788" cy="4681537"/>
          </a:xfrm>
        </p:spPr>
        <p:txBody>
          <a:bodyPr/>
          <a:lstStyle/>
          <a:p>
            <a:pPr algn="just">
              <a:lnSpc>
                <a:spcPct val="90000"/>
              </a:lnSpc>
              <a:buFontTx/>
              <a:buChar char="•"/>
            </a:pPr>
            <a:r>
              <a:rPr lang="sr-Cyrl-CS" sz="2400" b="1" dirty="0" smtClean="0">
                <a:latin typeface="Arial" charset="0"/>
              </a:rPr>
              <a:t>Дневни план исхране прави се на бази потреба у енергији при чему се мора имати у виду </a:t>
            </a:r>
            <a:r>
              <a:rPr lang="sr-Cyrl-CS" sz="2400" b="1" dirty="0" smtClean="0">
                <a:latin typeface="Arial" charset="0"/>
              </a:rPr>
              <a:t>потреба </a:t>
            </a:r>
            <a:r>
              <a:rPr lang="sr-Cyrl-CS" sz="2400" b="1" dirty="0" smtClean="0">
                <a:latin typeface="Arial" charset="0"/>
              </a:rPr>
              <a:t>да исхрана обезбеди и пожељан унос хранљивих и заштитних материја.</a:t>
            </a:r>
          </a:p>
          <a:p>
            <a:pPr algn="just">
              <a:lnSpc>
                <a:spcPct val="90000"/>
              </a:lnSpc>
              <a:buFontTx/>
              <a:buChar char="•"/>
            </a:pPr>
            <a:r>
              <a:rPr lang="sr-Cyrl-CS" sz="2400" b="1" dirty="0" smtClean="0">
                <a:latin typeface="Arial" charset="0"/>
              </a:rPr>
              <a:t>Да би се нутритивне потребе односно препоруке у исхрани за енергетске, градивне и заштитне материје могле практично изразити у количинама хране може се користити систем група намирница и са лакоћом саставити пуновредан оброк. </a:t>
            </a:r>
            <a:endParaRPr lang="sr-Latn-CS" sz="2400" b="1" dirty="0" smtClean="0">
              <a:latin typeface="Arial" charset="0"/>
            </a:endParaRPr>
          </a:p>
          <a:p>
            <a:pPr algn="just">
              <a:lnSpc>
                <a:spcPct val="90000"/>
              </a:lnSpc>
              <a:buFontTx/>
              <a:buChar char="•"/>
            </a:pPr>
            <a:r>
              <a:rPr lang="sr-Cyrl-CS" sz="2400" b="1" dirty="0" smtClean="0">
                <a:latin typeface="Arial" charset="0"/>
              </a:rPr>
              <a:t>При састављању дневног оброка планира се бар једна намирница из сваке групе, а оне се могу у групи замењивати, а да при томе биолошка вредност исхране не буде умањена.</a:t>
            </a:r>
            <a:endParaRPr lang="sr-Latn-CS" sz="2400" b="1" dirty="0" smtClean="0">
              <a:latin typeface="Arial" charset="0"/>
            </a:endParaRPr>
          </a:p>
        </p:txBody>
      </p:sp>
    </p:spTree>
  </p:cSld>
  <p:clrMapOvr>
    <a:masterClrMapping/>
  </p:clrMapOvr>
  <p:transition advTm="17597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3"/>
          <p:cNvSpPr>
            <a:spLocks noGrp="1" noChangeArrowheads="1"/>
          </p:cNvSpPr>
          <p:nvPr>
            <p:ph type="title"/>
          </p:nvPr>
        </p:nvSpPr>
        <p:spPr>
          <a:xfrm>
            <a:off x="0" y="333375"/>
            <a:ext cx="8964613" cy="1090613"/>
          </a:xfrm>
        </p:spPr>
        <p:txBody>
          <a:bodyPr anchor="b"/>
          <a:lstStyle/>
          <a:p>
            <a:r>
              <a:rPr lang="sr-Cyrl-CS" sz="2800" b="1" smtClean="0">
                <a:latin typeface="Arial" charset="0"/>
              </a:rPr>
              <a:t>ПЛАНИРАЊЕ И САСТАВЉАЊЕ ДНЕВНОГ ОБРОКА</a:t>
            </a:r>
            <a:endParaRPr lang="sr-Latn-CS" sz="2800" b="1" smtClean="0">
              <a:latin typeface="Arial" charset="0"/>
            </a:endParaRPr>
          </a:p>
        </p:txBody>
      </p:sp>
      <p:sp>
        <p:nvSpPr>
          <p:cNvPr id="41987" name="Rectangle 2"/>
          <p:cNvSpPr>
            <a:spLocks noGrp="1" noChangeArrowheads="1"/>
          </p:cNvSpPr>
          <p:nvPr>
            <p:ph idx="1"/>
          </p:nvPr>
        </p:nvSpPr>
        <p:spPr>
          <a:xfrm>
            <a:off x="180975" y="1700213"/>
            <a:ext cx="8135938" cy="4608512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sr-Cyrl-CS" sz="2400" b="1" smtClean="0">
                <a:latin typeface="Arial" charset="0"/>
              </a:rPr>
              <a:t>	Ако се знају дневне потребе у енергији треба израчунати</a:t>
            </a:r>
            <a:endParaRPr lang="en-US" sz="2400" b="1" smtClean="0">
              <a:latin typeface="Arial" charset="0"/>
            </a:endParaRPr>
          </a:p>
          <a:p>
            <a:pPr>
              <a:lnSpc>
                <a:spcPct val="90000"/>
              </a:lnSpc>
              <a:buFontTx/>
              <a:buNone/>
            </a:pPr>
            <a:endParaRPr lang="sr-Cyrl-CS" sz="2400" b="1" smtClean="0">
              <a:latin typeface="Arial" charset="0"/>
            </a:endParaRPr>
          </a:p>
          <a:p>
            <a:pPr lvl="2">
              <a:lnSpc>
                <a:spcPct val="90000"/>
              </a:lnSpc>
            </a:pPr>
            <a:r>
              <a:rPr lang="sr-Cyrl-CS" b="1" smtClean="0">
                <a:latin typeface="Arial" charset="0"/>
              </a:rPr>
              <a:t>колико калорија треба да обезбеди свака група намирница</a:t>
            </a:r>
          </a:p>
          <a:p>
            <a:pPr lvl="2">
              <a:lnSpc>
                <a:spcPct val="90000"/>
              </a:lnSpc>
              <a:buFontTx/>
              <a:buNone/>
            </a:pPr>
            <a:endParaRPr lang="sr-Cyrl-CS" b="1" smtClean="0">
              <a:latin typeface="Arial" charset="0"/>
            </a:endParaRPr>
          </a:p>
          <a:p>
            <a:pPr lvl="2">
              <a:lnSpc>
                <a:spcPct val="90000"/>
              </a:lnSpc>
            </a:pPr>
            <a:r>
              <a:rPr lang="sr-Cyrl-CS" b="1" smtClean="0">
                <a:latin typeface="Arial" charset="0"/>
              </a:rPr>
              <a:t>колико грама намирнице одговара израчунатој калоријској вредности</a:t>
            </a:r>
            <a:endParaRPr lang="sr-Latn-CS" b="1" smtClean="0">
              <a:latin typeface="Arial" charset="0"/>
            </a:endParaRPr>
          </a:p>
          <a:p>
            <a:pPr lvl="2">
              <a:lnSpc>
                <a:spcPct val="90000"/>
              </a:lnSpc>
              <a:buFont typeface="Arial" charset="0"/>
              <a:buNone/>
            </a:pPr>
            <a:endParaRPr lang="sr-Cyrl-CS" sz="2000" b="1" smtClean="0">
              <a:latin typeface="Arial" charset="0"/>
            </a:endParaRPr>
          </a:p>
          <a:p>
            <a:pPr algn="just">
              <a:lnSpc>
                <a:spcPct val="90000"/>
              </a:lnSpc>
              <a:buFontTx/>
              <a:buNone/>
            </a:pPr>
            <a:r>
              <a:rPr lang="sr-Cyrl-CS" sz="2400" b="1" smtClean="0">
                <a:latin typeface="Arial" charset="0"/>
              </a:rPr>
              <a:t>  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 При избору намирница води се рачуна о разноврсности и избору хране према: укусу, навикама и материјалним могућностима особе којој је оброк намењен</a:t>
            </a:r>
            <a:endParaRPr lang="sr-Latn-CS" sz="2400" b="1" smtClean="0">
              <a:latin typeface="Arial" charset="0"/>
            </a:endParaRPr>
          </a:p>
        </p:txBody>
      </p:sp>
    </p:spTree>
  </p:cSld>
  <p:clrMapOvr>
    <a:masterClrMapping/>
  </p:clrMapOvr>
  <p:transition advTm="38543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3"/>
          <p:cNvSpPr>
            <a:spLocks noGrp="1" noChangeArrowheads="1"/>
          </p:cNvSpPr>
          <p:nvPr>
            <p:ph type="title"/>
          </p:nvPr>
        </p:nvSpPr>
        <p:spPr>
          <a:xfrm>
            <a:off x="250825" y="320675"/>
            <a:ext cx="8353425" cy="587375"/>
          </a:xfrm>
        </p:spPr>
        <p:txBody>
          <a:bodyPr anchor="b"/>
          <a:lstStyle/>
          <a:p>
            <a:r>
              <a:rPr lang="sr-Cyrl-CS" sz="2800" b="1" smtClean="0">
                <a:latin typeface="Arial" charset="0"/>
              </a:rPr>
              <a:t>ПЛАНИРАЊЕ И САСТАВЉАЊЕ ДНЕВНОГ ОБРОКА</a:t>
            </a:r>
            <a:endParaRPr lang="sr-Latn-CS" sz="2800" b="1" smtClean="0">
              <a:latin typeface="Arial" charset="0"/>
            </a:endParaRPr>
          </a:p>
        </p:txBody>
      </p:sp>
      <p:sp>
        <p:nvSpPr>
          <p:cNvPr id="44035" name="Rectangle 2"/>
          <p:cNvSpPr>
            <a:spLocks noGrp="1" noChangeArrowheads="1"/>
          </p:cNvSpPr>
          <p:nvPr>
            <p:ph idx="1"/>
          </p:nvPr>
        </p:nvSpPr>
        <p:spPr>
          <a:xfrm>
            <a:off x="179388" y="981075"/>
            <a:ext cx="8135937" cy="4537075"/>
          </a:xfrm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sr-Cyrl-CS" sz="2400" smtClean="0"/>
              <a:t>	При формирању оброка, треба обратити пажњу да</a:t>
            </a:r>
          </a:p>
          <a:p>
            <a:pPr lvl="2">
              <a:lnSpc>
                <a:spcPct val="80000"/>
              </a:lnSpc>
            </a:pPr>
            <a:r>
              <a:rPr lang="sr-Cyrl-CS" b="1" i="1" smtClean="0">
                <a:solidFill>
                  <a:schemeClr val="accent1"/>
                </a:solidFill>
              </a:rPr>
              <a:t>масти</a:t>
            </a:r>
            <a:r>
              <a:rPr lang="sr-Cyrl-CS" smtClean="0">
                <a:solidFill>
                  <a:schemeClr val="accent1"/>
                </a:solidFill>
              </a:rPr>
              <a:t> из хране треба да буду заступљене до </a:t>
            </a:r>
            <a:r>
              <a:rPr lang="sr-Cyrl-CS" b="1" smtClean="0">
                <a:solidFill>
                  <a:schemeClr val="accent1"/>
                </a:solidFill>
              </a:rPr>
              <a:t>30% </a:t>
            </a:r>
          </a:p>
          <a:p>
            <a:pPr lvl="2">
              <a:lnSpc>
                <a:spcPct val="80000"/>
              </a:lnSpc>
            </a:pPr>
            <a:r>
              <a:rPr lang="sr-Cyrl-CS" b="1" smtClean="0"/>
              <a:t>укупни холестерол из хране</a:t>
            </a:r>
            <a:r>
              <a:rPr lang="sr-Cyrl-CS" smtClean="0"/>
              <a:t> не треба да пређе </a:t>
            </a:r>
            <a:r>
              <a:rPr lang="sr-Cyrl-CS" b="1" smtClean="0"/>
              <a:t>300мг (200мг)</a:t>
            </a:r>
            <a:endParaRPr lang="en-US" b="1" smtClean="0"/>
          </a:p>
          <a:p>
            <a:pPr lvl="2">
              <a:lnSpc>
                <a:spcPct val="80000"/>
              </a:lnSpc>
            </a:pPr>
            <a:endParaRPr lang="sr-Cyrl-CS" b="1" i="1" u="sng" smtClean="0"/>
          </a:p>
          <a:p>
            <a:pPr lvl="2">
              <a:lnSpc>
                <a:spcPct val="80000"/>
              </a:lnSpc>
            </a:pPr>
            <a:r>
              <a:rPr lang="sr-Cyrl-CS" smtClean="0"/>
              <a:t>се обезбеди </a:t>
            </a:r>
            <a:r>
              <a:rPr lang="sr-Cyrl-CS" b="1" smtClean="0"/>
              <a:t>пожељан однос незасићених и засићених масти</a:t>
            </a:r>
            <a:endParaRPr lang="en-US" b="1" smtClean="0"/>
          </a:p>
          <a:p>
            <a:pPr>
              <a:lnSpc>
                <a:spcPct val="80000"/>
              </a:lnSpc>
            </a:pPr>
            <a:endParaRPr lang="sr-Cyrl-CS" sz="2400" b="1" smtClean="0"/>
          </a:p>
          <a:p>
            <a:pPr lvl="3">
              <a:lnSpc>
                <a:spcPct val="80000"/>
              </a:lnSpc>
              <a:buFontTx/>
              <a:buNone/>
            </a:pPr>
            <a:r>
              <a:rPr lang="sr-Cyrl-CS" sz="2400" smtClean="0"/>
              <a:t>→ </a:t>
            </a:r>
            <a:r>
              <a:rPr lang="sr-Cyrl-CS" sz="2400" b="1" smtClean="0"/>
              <a:t>Засићене</a:t>
            </a:r>
            <a:r>
              <a:rPr lang="sr-Cyrl-CS" sz="2400" smtClean="0"/>
              <a:t> масне киселине→ </a:t>
            </a:r>
            <a:r>
              <a:rPr lang="sr-Cyrl-CS" sz="2400" b="1" smtClean="0"/>
              <a:t>3-10%</a:t>
            </a:r>
            <a:endParaRPr lang="en-US" sz="2400" b="1" smtClean="0"/>
          </a:p>
          <a:p>
            <a:pPr lvl="3">
              <a:lnSpc>
                <a:spcPct val="80000"/>
              </a:lnSpc>
              <a:buFontTx/>
              <a:buNone/>
            </a:pPr>
            <a:endParaRPr lang="sr-Cyrl-CS" sz="2400" b="1" i="1" u="sng" smtClean="0"/>
          </a:p>
          <a:p>
            <a:pPr lvl="3">
              <a:lnSpc>
                <a:spcPct val="80000"/>
              </a:lnSpc>
              <a:buFontTx/>
              <a:buNone/>
            </a:pPr>
            <a:r>
              <a:rPr lang="sr-Cyrl-CS" sz="2400" smtClean="0"/>
              <a:t>→ </a:t>
            </a:r>
            <a:r>
              <a:rPr lang="sr-Cyrl-CS" sz="2400" b="1" smtClean="0"/>
              <a:t>Незасићене</a:t>
            </a:r>
            <a:r>
              <a:rPr lang="sr-Cyrl-CS" sz="2400" smtClean="0"/>
              <a:t> масне киселине: </a:t>
            </a:r>
            <a:r>
              <a:rPr lang="sr-Cyrl-CS" sz="2400" b="1" smtClean="0"/>
              <a:t>полинезасићене </a:t>
            </a:r>
            <a:r>
              <a:rPr lang="sr-Cyrl-CS" sz="2400" smtClean="0"/>
              <a:t>м. к. ↔ </a:t>
            </a:r>
            <a:r>
              <a:rPr lang="sr-Cyrl-CS" sz="2400" b="1" smtClean="0"/>
              <a:t>5-10 %         </a:t>
            </a:r>
            <a:r>
              <a:rPr lang="sr-Cyrl-CS" sz="2400" smtClean="0"/>
              <a:t>(СЗО 7 %)</a:t>
            </a:r>
          </a:p>
          <a:p>
            <a:pPr lvl="3">
              <a:lnSpc>
                <a:spcPct val="80000"/>
              </a:lnSpc>
              <a:buFontTx/>
              <a:buNone/>
            </a:pPr>
            <a:r>
              <a:rPr lang="sr-Cyrl-CS" sz="2400" smtClean="0"/>
              <a:t>→</a:t>
            </a:r>
            <a:r>
              <a:rPr lang="sr-Cyrl-CS" sz="2400" b="1" smtClean="0"/>
              <a:t> 	мононезасићене</a:t>
            </a:r>
            <a:r>
              <a:rPr lang="sr-Cyrl-CS" sz="2400" smtClean="0"/>
              <a:t> м. к. ↔ </a:t>
            </a:r>
            <a:r>
              <a:rPr lang="sr-Cyrl-CS" sz="2400" b="1" smtClean="0"/>
              <a:t>10-15 %</a:t>
            </a:r>
            <a:endParaRPr lang="sr-Latn-CS" sz="2400" b="1" smtClean="0"/>
          </a:p>
        </p:txBody>
      </p:sp>
    </p:spTree>
  </p:cSld>
  <p:clrMapOvr>
    <a:masterClrMapping/>
  </p:clrMapOvr>
  <p:transition advTm="40067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3"/>
          <p:cNvSpPr>
            <a:spLocks noGrp="1" noChangeArrowheads="1"/>
          </p:cNvSpPr>
          <p:nvPr>
            <p:ph type="title"/>
          </p:nvPr>
        </p:nvSpPr>
        <p:spPr>
          <a:xfrm>
            <a:off x="468313" y="404813"/>
            <a:ext cx="8135937" cy="587375"/>
          </a:xfrm>
        </p:spPr>
        <p:txBody>
          <a:bodyPr anchor="b"/>
          <a:lstStyle/>
          <a:p>
            <a:r>
              <a:rPr lang="sr-Cyrl-CS" sz="2800" b="1" smtClean="0">
                <a:latin typeface="Arial" charset="0"/>
              </a:rPr>
              <a:t>ПЛАНИРАЊЕ И САСТАВЉАЊЕ ДНЕВНОГ ОБРОКА</a:t>
            </a:r>
            <a:endParaRPr lang="sr-Latn-CS" sz="2800" b="1" smtClean="0">
              <a:latin typeface="Arial" charset="0"/>
            </a:endParaRPr>
          </a:p>
        </p:txBody>
      </p:sp>
      <p:sp>
        <p:nvSpPr>
          <p:cNvPr id="45059" name="Rectangle 2"/>
          <p:cNvSpPr>
            <a:spLocks noGrp="1" noChangeArrowheads="1"/>
          </p:cNvSpPr>
          <p:nvPr>
            <p:ph idx="1"/>
          </p:nvPr>
        </p:nvSpPr>
        <p:spPr>
          <a:xfrm>
            <a:off x="179388" y="1341438"/>
            <a:ext cx="8569325" cy="4103687"/>
          </a:xfrm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sr-Cyrl-CS" sz="2400" b="1" smtClean="0">
                <a:solidFill>
                  <a:schemeClr val="accent1"/>
                </a:solidFill>
                <a:latin typeface="Arial" charset="0"/>
              </a:rPr>
              <a:t>	Протеини треба да буду заступљени са 10-20%,</a:t>
            </a:r>
            <a:r>
              <a:rPr lang="sr-Cyrl-CS" sz="2400" b="1" smtClean="0">
                <a:latin typeface="Arial" charset="0"/>
              </a:rPr>
              <a:t> при чему однос животињских и биљних протеина треба да буде </a:t>
            </a:r>
            <a:r>
              <a:rPr lang="sr-Cyrl-CS" sz="2400" b="1" smtClean="0">
                <a:solidFill>
                  <a:schemeClr val="accent1"/>
                </a:solidFill>
                <a:latin typeface="Arial" charset="0"/>
              </a:rPr>
              <a:t>2 : 1.</a:t>
            </a:r>
            <a:endParaRPr lang="en-US" sz="2400" b="1" smtClean="0">
              <a:solidFill>
                <a:schemeClr val="accent1"/>
              </a:solidFill>
              <a:latin typeface="Arial" charset="0"/>
            </a:endParaRPr>
          </a:p>
          <a:p>
            <a:pPr>
              <a:lnSpc>
                <a:spcPct val="80000"/>
              </a:lnSpc>
              <a:buFontTx/>
              <a:buNone/>
            </a:pPr>
            <a:endParaRPr lang="sr-Cyrl-CS" sz="2400" b="1" smtClean="0">
              <a:solidFill>
                <a:schemeClr val="accent1"/>
              </a:solidFill>
              <a:latin typeface="Arial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sr-Cyrl-CS" sz="2400" b="1" smtClean="0">
                <a:latin typeface="Arial" charset="0"/>
              </a:rPr>
              <a:t>	</a:t>
            </a:r>
            <a:r>
              <a:rPr lang="sr-Cyrl-CS" sz="2400" b="1" smtClean="0">
                <a:solidFill>
                  <a:schemeClr val="accent1"/>
                </a:solidFill>
                <a:latin typeface="Arial" charset="0"/>
              </a:rPr>
              <a:t>Угљени хидрати треба да буду заступљени са 55-60%,</a:t>
            </a:r>
            <a:r>
              <a:rPr lang="sr-Cyrl-CS" sz="2400" b="1" smtClean="0">
                <a:latin typeface="Arial" charset="0"/>
              </a:rPr>
              <a:t> базирати се на сложеним угљеним хидратима (поврће, воће, житарице) уз витамине и минерале.</a:t>
            </a:r>
            <a:endParaRPr lang="en-US" sz="2400" b="1" smtClean="0">
              <a:latin typeface="Arial" charset="0"/>
            </a:endParaRPr>
          </a:p>
          <a:p>
            <a:pPr>
              <a:lnSpc>
                <a:spcPct val="80000"/>
              </a:lnSpc>
              <a:buFontTx/>
              <a:buNone/>
            </a:pPr>
            <a:endParaRPr lang="sr-Cyrl-CS" sz="2400" b="1" smtClean="0">
              <a:latin typeface="Arial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sr-Cyrl-CS" sz="2400" b="1" smtClean="0">
                <a:latin typeface="Arial" charset="0"/>
              </a:rPr>
              <a:t>	Битно је обезбедити довољно дијетних влакана из хране- пожељно је 30-35 гр дневно, што се може постићи ако је оброк мешовит са довољно поврћа и воћа а са мање шећера и масти.</a:t>
            </a:r>
            <a:endParaRPr lang="sr-Latn-CS" sz="2400" b="1" smtClean="0">
              <a:latin typeface="Arial" charset="0"/>
            </a:endParaRPr>
          </a:p>
        </p:txBody>
      </p:sp>
    </p:spTree>
  </p:cSld>
  <p:clrMapOvr>
    <a:masterClrMapping/>
  </p:clrMapOvr>
  <p:transition advTm="53334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>
          <a:xfrm>
            <a:off x="539750" y="1125538"/>
            <a:ext cx="8064500" cy="822325"/>
          </a:xfrm>
        </p:spPr>
        <p:txBody>
          <a:bodyPr/>
          <a:lstStyle/>
          <a:p>
            <a:pPr algn="l"/>
            <a:r>
              <a:rPr lang="sr-Cyrl-CS" sz="2400" b="1" smtClean="0">
                <a:latin typeface="Arial" charset="0"/>
              </a:rPr>
              <a:t>Пример састављања дневног оброка за особу чије су дневне потребе у енергији 2600 </a:t>
            </a:r>
            <a:r>
              <a:rPr lang="sr-Latn-CS" sz="2400" b="1" smtClean="0">
                <a:latin typeface="Arial" charset="0"/>
              </a:rPr>
              <a:t>kcal</a:t>
            </a:r>
          </a:p>
        </p:txBody>
      </p:sp>
      <p:sp>
        <p:nvSpPr>
          <p:cNvPr id="46083" name="Rectangle 3"/>
          <p:cNvSpPr>
            <a:spLocks noGrp="1" noChangeArrowheads="1"/>
          </p:cNvSpPr>
          <p:nvPr>
            <p:ph idx="1"/>
          </p:nvPr>
        </p:nvSpPr>
        <p:spPr>
          <a:xfrm>
            <a:off x="179388" y="2205038"/>
            <a:ext cx="8207375" cy="4032250"/>
          </a:xfrm>
        </p:spPr>
        <p:txBody>
          <a:bodyPr/>
          <a:lstStyle/>
          <a:p>
            <a:pPr algn="just">
              <a:buFontTx/>
              <a:buChar char="•"/>
            </a:pPr>
            <a:r>
              <a:rPr lang="sr-Cyrl-CS" sz="2400" b="1" smtClean="0">
                <a:latin typeface="Arial" charset="0"/>
              </a:rPr>
              <a:t>	Према структури из „Пирамиде исхране“ се види како треба да буде % учешће у укупној енергетској вредности сваке поједине групе намирница. </a:t>
            </a:r>
          </a:p>
          <a:p>
            <a:pPr algn="just">
              <a:buFontTx/>
              <a:buChar char="•"/>
            </a:pPr>
            <a:r>
              <a:rPr lang="sr-Cyrl-CS" sz="2400" b="1" smtClean="0">
                <a:latin typeface="Arial" charset="0"/>
              </a:rPr>
              <a:t>	После тога се израчуна калоријско учешће намирница по групама. </a:t>
            </a:r>
          </a:p>
          <a:p>
            <a:pPr algn="just">
              <a:buFontTx/>
              <a:buChar char="•"/>
            </a:pPr>
            <a:r>
              <a:rPr lang="sr-Cyrl-CS" sz="2400" b="1" smtClean="0">
                <a:latin typeface="Arial" charset="0"/>
              </a:rPr>
              <a:t>	Одабране н</a:t>
            </a:r>
            <a:r>
              <a:rPr lang="en-US" sz="2400" b="1" smtClean="0">
                <a:latin typeface="Arial" charset="0"/>
              </a:rPr>
              <a:t>a</a:t>
            </a:r>
            <a:r>
              <a:rPr lang="sr-Cyrl-CS" sz="2400" b="1" smtClean="0">
                <a:latin typeface="Arial" charset="0"/>
              </a:rPr>
              <a:t>мирнице које ће ући у састав дневног оброка се обрачунавају и изражавају у потребним дневним количинама, при чему треба користити таблице састава хране у којима је енергетска и хранљива вредност намирница изражена на 100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гр јестивог дела.</a:t>
            </a:r>
            <a:r>
              <a:rPr lang="sr-Cyrl-CS" sz="1800" b="1" smtClean="0"/>
              <a:t> </a:t>
            </a:r>
            <a:endParaRPr lang="sr-Latn-CS" sz="1800" b="1" smtClean="0"/>
          </a:p>
        </p:txBody>
      </p:sp>
      <p:sp>
        <p:nvSpPr>
          <p:cNvPr id="46084" name="Rectangle 4"/>
          <p:cNvSpPr>
            <a:spLocks noChangeArrowheads="1"/>
          </p:cNvSpPr>
          <p:nvPr/>
        </p:nvSpPr>
        <p:spPr bwMode="auto">
          <a:xfrm>
            <a:off x="576263" y="333375"/>
            <a:ext cx="8027987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ctr"/>
            <a:r>
              <a:rPr lang="sr-Cyrl-CS" sz="2800" b="1">
                <a:latin typeface="Arial" charset="0"/>
              </a:rPr>
              <a:t>ПЛАНИРАЊЕ И САСТАВЉАЊЕ ДНЕВНОГ ОБРОКА</a:t>
            </a:r>
            <a:endParaRPr lang="sr-Latn-CS" sz="2800" b="1">
              <a:latin typeface="Arial" charset="0"/>
            </a:endParaRPr>
          </a:p>
        </p:txBody>
      </p:sp>
    </p:spTree>
  </p:cSld>
  <p:clrMapOvr>
    <a:masterClrMapping/>
  </p:clrMapOvr>
  <p:transition advTm="47371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Text Box 4"/>
          <p:cNvSpPr txBox="1">
            <a:spLocks noChangeArrowheads="1"/>
          </p:cNvSpPr>
          <p:nvPr/>
        </p:nvSpPr>
        <p:spPr bwMode="auto">
          <a:xfrm>
            <a:off x="1714500" y="152400"/>
            <a:ext cx="74295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buFont typeface="Arial" charset="0"/>
              <a:buNone/>
            </a:pPr>
            <a:r>
              <a:rPr lang="sr-Latn-CS" sz="3200"/>
              <a:t>Вода у људском организму</a:t>
            </a:r>
            <a:endParaRPr lang="en-US" sz="3200"/>
          </a:p>
        </p:txBody>
      </p:sp>
      <p:grpSp>
        <p:nvGrpSpPr>
          <p:cNvPr id="90115" name="Group 10"/>
          <p:cNvGrpSpPr>
            <a:grpSpLocks/>
          </p:cNvGrpSpPr>
          <p:nvPr/>
        </p:nvGrpSpPr>
        <p:grpSpPr bwMode="auto">
          <a:xfrm>
            <a:off x="152400" y="5105400"/>
            <a:ext cx="8991600" cy="2362200"/>
            <a:chOff x="3016" y="2432"/>
            <a:chExt cx="2644" cy="1769"/>
          </a:xfrm>
        </p:grpSpPr>
        <p:sp>
          <p:nvSpPr>
            <p:cNvPr id="90116" name="Rectangle 9"/>
            <p:cNvSpPr>
              <a:spLocks noChangeArrowheads="1"/>
            </p:cNvSpPr>
            <p:nvPr/>
          </p:nvSpPr>
          <p:spPr bwMode="auto">
            <a:xfrm>
              <a:off x="3016" y="2432"/>
              <a:ext cx="2631" cy="1769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eaLnBrk="1" hangingPunct="1"/>
              <a:endParaRPr lang="en-US">
                <a:cs typeface="Arial" charset="0"/>
              </a:endParaRPr>
            </a:p>
          </p:txBody>
        </p:sp>
        <p:sp>
          <p:nvSpPr>
            <p:cNvPr id="90117" name="Text Box 8"/>
            <p:cNvSpPr txBox="1">
              <a:spLocks noChangeArrowheads="1"/>
            </p:cNvSpPr>
            <p:nvPr/>
          </p:nvSpPr>
          <p:spPr bwMode="auto">
            <a:xfrm>
              <a:off x="3074" y="2432"/>
              <a:ext cx="2586" cy="7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1" hangingPunct="1">
                <a:buFont typeface="Arial" charset="0"/>
                <a:buNone/>
              </a:pPr>
              <a:r>
                <a:rPr lang="sr-Cyrl-CS" b="1" dirty="0"/>
                <a:t>ВОДА</a:t>
              </a:r>
              <a:endParaRPr lang="sr-Latn-CS" b="1" dirty="0"/>
            </a:p>
            <a:p>
              <a:pPr eaLnBrk="1" hangingPunct="1">
                <a:buFont typeface="Arial" charset="0"/>
                <a:buChar char="•"/>
              </a:pPr>
              <a:r>
                <a:rPr lang="sr-Cyrl-CS" b="1" dirty="0"/>
                <a:t>Најзаступљеније</a:t>
              </a:r>
              <a:r>
                <a:rPr lang="sr-Latn-CS" b="1" dirty="0"/>
                <a:t> </a:t>
              </a:r>
              <a:r>
                <a:rPr lang="sr-Cyrl-CS" b="1" dirty="0"/>
                <a:t>једињење у </a:t>
              </a:r>
              <a:r>
                <a:rPr lang="sr-Cyrl-CS" b="1" dirty="0" smtClean="0"/>
                <a:t>људско</a:t>
              </a:r>
              <a:r>
                <a:rPr lang="sr-Latn-CS" b="1" dirty="0"/>
                <a:t>м</a:t>
              </a:r>
              <a:r>
                <a:rPr lang="sr-Cyrl-CS" b="1" dirty="0"/>
                <a:t> организму</a:t>
              </a:r>
            </a:p>
            <a:p>
              <a:pPr algn="just" eaLnBrk="1" hangingPunct="1">
                <a:lnSpc>
                  <a:spcPct val="90000"/>
                </a:lnSpc>
                <a:spcBef>
                  <a:spcPct val="20000"/>
                </a:spcBef>
                <a:buFont typeface="Arial" charset="0"/>
                <a:buChar char="•"/>
              </a:pPr>
              <a:r>
                <a:rPr lang="sr-Latn-CS" b="1" dirty="0">
                  <a:solidFill>
                    <a:schemeClr val="tx2"/>
                  </a:solidFill>
                </a:rPr>
                <a:t>Љ</a:t>
              </a:r>
              <a:r>
                <a:rPr lang="en-US" b="1" dirty="0" err="1">
                  <a:solidFill>
                    <a:schemeClr val="tx2"/>
                  </a:solidFill>
                </a:rPr>
                <a:t>удско</a:t>
              </a:r>
              <a:r>
                <a:rPr lang="en-US" b="1" dirty="0">
                  <a:solidFill>
                    <a:schemeClr val="tx2"/>
                  </a:solidFill>
                </a:rPr>
                <a:t> </a:t>
              </a:r>
              <a:r>
                <a:rPr lang="en-US" b="1" dirty="0" err="1">
                  <a:solidFill>
                    <a:schemeClr val="tx2"/>
                  </a:solidFill>
                </a:rPr>
                <a:t>тело</a:t>
              </a:r>
              <a:r>
                <a:rPr lang="en-US" b="1" dirty="0">
                  <a:solidFill>
                    <a:schemeClr val="tx2"/>
                  </a:solidFill>
                </a:rPr>
                <a:t> </a:t>
              </a:r>
              <a:r>
                <a:rPr lang="en-US" b="1" dirty="0" err="1">
                  <a:solidFill>
                    <a:schemeClr val="tx2"/>
                  </a:solidFill>
                </a:rPr>
                <a:t>састављено</a:t>
              </a:r>
              <a:r>
                <a:rPr lang="en-US" b="1" dirty="0">
                  <a:solidFill>
                    <a:schemeClr val="tx2"/>
                  </a:solidFill>
                </a:rPr>
                <a:t> </a:t>
              </a:r>
              <a:r>
                <a:rPr lang="en-US" b="1" dirty="0" err="1">
                  <a:solidFill>
                    <a:schemeClr val="tx2"/>
                  </a:solidFill>
                </a:rPr>
                <a:t>је</a:t>
              </a:r>
              <a:r>
                <a:rPr lang="en-US" b="1" dirty="0">
                  <a:solidFill>
                    <a:schemeClr val="tx2"/>
                  </a:solidFill>
                </a:rPr>
                <a:t> </a:t>
              </a:r>
              <a:r>
                <a:rPr lang="en-US" b="1" dirty="0" err="1">
                  <a:solidFill>
                    <a:schemeClr val="tx2"/>
                  </a:solidFill>
                </a:rPr>
                <a:t>од</a:t>
              </a:r>
              <a:r>
                <a:rPr lang="en-US" b="1" dirty="0">
                  <a:solidFill>
                    <a:schemeClr val="tx2"/>
                  </a:solidFill>
                </a:rPr>
                <a:t> 60 - 70</a:t>
              </a:r>
              <a:r>
                <a:rPr lang="sr-Latn-CS" b="1" dirty="0">
                  <a:solidFill>
                    <a:schemeClr val="tx2"/>
                  </a:solidFill>
                </a:rPr>
                <a:t>%</a:t>
              </a:r>
              <a:r>
                <a:rPr lang="en-US" b="1" dirty="0">
                  <a:solidFill>
                    <a:schemeClr val="tx2"/>
                  </a:solidFill>
                </a:rPr>
                <a:t> </a:t>
              </a:r>
              <a:r>
                <a:rPr lang="en-US" b="1" dirty="0" err="1">
                  <a:solidFill>
                    <a:schemeClr val="tx2"/>
                  </a:solidFill>
                </a:rPr>
                <a:t>воде</a:t>
              </a:r>
              <a:r>
                <a:rPr lang="sr-Latn-CS" b="1" dirty="0">
                  <a:solidFill>
                    <a:schemeClr val="tx2"/>
                  </a:solidFill>
                </a:rPr>
                <a:t>, са старењем тај проценат ↓</a:t>
              </a:r>
              <a:endParaRPr lang="sr-Latn-CS" b="1" dirty="0">
                <a:solidFill>
                  <a:schemeClr val="tx2"/>
                </a:solidFill>
                <a:cs typeface="Calibri" pitchFamily="34" charset="0"/>
              </a:endParaRPr>
            </a:p>
          </p:txBody>
        </p:sp>
      </p:grpSp>
      <p:pic>
        <p:nvPicPr>
          <p:cNvPr id="90118" name="Picture 6" descr="mineral-water-in-qatar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0" y="990600"/>
            <a:ext cx="7086600" cy="3779838"/>
          </a:xfrm>
          <a:prstGeom prst="rect">
            <a:avLst/>
          </a:prstGeom>
          <a:noFill/>
        </p:spPr>
      </p:pic>
    </p:spTree>
  </p:cSld>
  <p:clrMapOvr>
    <a:masterClrMapping/>
  </p:clrMapOvr>
  <p:transition advTm="17839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Text Box 2"/>
          <p:cNvSpPr txBox="1">
            <a:spLocks noChangeArrowheads="1"/>
          </p:cNvSpPr>
          <p:nvPr/>
        </p:nvSpPr>
        <p:spPr bwMode="auto">
          <a:xfrm>
            <a:off x="762000" y="2209800"/>
            <a:ext cx="6096000" cy="222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buFont typeface="Arial" charset="0"/>
              <a:buNone/>
            </a:pPr>
            <a:endParaRPr lang="en-US" sz="2400" b="1">
              <a:latin typeface="Times New Roman" pitchFamily="18" charset="0"/>
            </a:endParaRPr>
          </a:p>
          <a:p>
            <a:pPr algn="just">
              <a:buFont typeface="Arial" charset="0"/>
              <a:buChar char="•"/>
            </a:pPr>
            <a:endParaRPr lang="en-US" sz="2800" b="1">
              <a:solidFill>
                <a:srgbClr val="FFFF00"/>
              </a:solidFill>
              <a:latin typeface="Times New Roman" pitchFamily="18" charset="0"/>
            </a:endParaRPr>
          </a:p>
          <a:p>
            <a:pPr algn="just">
              <a:buFont typeface="Arial" charset="0"/>
              <a:buChar char="•"/>
            </a:pPr>
            <a:endParaRPr lang="en-US" sz="2800" b="1">
              <a:solidFill>
                <a:srgbClr val="FFFF00"/>
              </a:solidFill>
              <a:latin typeface="Times New Roman" pitchFamily="18" charset="0"/>
            </a:endParaRPr>
          </a:p>
          <a:p>
            <a:pPr algn="just">
              <a:buFont typeface="Arial" charset="0"/>
              <a:buNone/>
            </a:pPr>
            <a:endParaRPr lang="en-US" sz="2400" b="1">
              <a:latin typeface="Times New Roman" pitchFamily="18" charset="0"/>
            </a:endParaRPr>
          </a:p>
          <a:p>
            <a:pPr>
              <a:spcBef>
                <a:spcPct val="50000"/>
              </a:spcBef>
              <a:buFont typeface="Arial" charset="0"/>
              <a:buNone/>
            </a:pPr>
            <a:endParaRPr lang="en-US" sz="2400">
              <a:latin typeface="Times New Roman" pitchFamily="18" charset="0"/>
            </a:endParaRPr>
          </a:p>
        </p:txBody>
      </p:sp>
      <p:sp>
        <p:nvSpPr>
          <p:cNvPr id="91139" name="Text Box 4"/>
          <p:cNvSpPr txBox="1">
            <a:spLocks noChangeArrowheads="1"/>
          </p:cNvSpPr>
          <p:nvPr/>
        </p:nvSpPr>
        <p:spPr bwMode="auto">
          <a:xfrm>
            <a:off x="0" y="381000"/>
            <a:ext cx="8991600" cy="4721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buFont typeface="Arial" charset="0"/>
              <a:buNone/>
            </a:pPr>
            <a:r>
              <a:rPr lang="en-US" sz="2800" b="1" dirty="0" err="1">
                <a:solidFill>
                  <a:srgbClr val="000000"/>
                </a:solidFill>
                <a:latin typeface="Times New Roman" pitchFamily="18" charset="0"/>
              </a:rPr>
              <a:t>Биланс</a:t>
            </a:r>
            <a:r>
              <a:rPr lang="en-US" sz="2800" b="1" dirty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sz="2800" b="1" dirty="0" err="1">
                <a:solidFill>
                  <a:srgbClr val="000000"/>
                </a:solidFill>
                <a:latin typeface="Times New Roman" pitchFamily="18" charset="0"/>
              </a:rPr>
              <a:t>воде</a:t>
            </a:r>
            <a:r>
              <a:rPr lang="en-US" sz="2800" b="1" dirty="0">
                <a:solidFill>
                  <a:srgbClr val="000000"/>
                </a:solidFill>
                <a:latin typeface="Times New Roman" pitchFamily="18" charset="0"/>
              </a:rPr>
              <a:t> у </a:t>
            </a:r>
            <a:r>
              <a:rPr lang="en-US" sz="2800" b="1" dirty="0" err="1">
                <a:solidFill>
                  <a:srgbClr val="000000"/>
                </a:solidFill>
                <a:latin typeface="Times New Roman" pitchFamily="18" charset="0"/>
              </a:rPr>
              <a:t>здравом</a:t>
            </a:r>
            <a:r>
              <a:rPr lang="en-US" sz="2800" b="1" dirty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sz="2800" b="1" dirty="0" err="1">
                <a:solidFill>
                  <a:srgbClr val="000000"/>
                </a:solidFill>
                <a:latin typeface="Times New Roman" pitchFamily="18" charset="0"/>
              </a:rPr>
              <a:t>организму</a:t>
            </a:r>
            <a:r>
              <a:rPr lang="en-US" sz="2800" b="1" dirty="0">
                <a:solidFill>
                  <a:srgbClr val="000000"/>
                </a:solidFill>
                <a:latin typeface="Times New Roman" pitchFamily="18" charset="0"/>
              </a:rPr>
              <a:t> </a:t>
            </a:r>
          </a:p>
          <a:p>
            <a:pPr algn="just">
              <a:buFont typeface="Arial" charset="0"/>
              <a:buNone/>
            </a:pPr>
            <a:r>
              <a:rPr lang="en-US" sz="2800" b="1" dirty="0">
                <a:solidFill>
                  <a:srgbClr val="000000"/>
                </a:solidFill>
                <a:latin typeface="Times New Roman" pitchFamily="18" charset="0"/>
              </a:rPr>
              <a:t>(</a:t>
            </a:r>
            <a:r>
              <a:rPr lang="en-US" sz="2800" b="1" dirty="0" err="1">
                <a:solidFill>
                  <a:srgbClr val="000000"/>
                </a:solidFill>
                <a:latin typeface="Times New Roman" pitchFamily="18" charset="0"/>
              </a:rPr>
              <a:t>по</a:t>
            </a:r>
            <a:r>
              <a:rPr lang="en-US" sz="2800" b="1" dirty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sz="2800" b="1" dirty="0" err="1">
                <a:solidFill>
                  <a:srgbClr val="000000"/>
                </a:solidFill>
                <a:latin typeface="Times New Roman" pitchFamily="18" charset="0"/>
              </a:rPr>
              <a:t>Pillen</a:t>
            </a:r>
            <a:r>
              <a:rPr lang="en-US" sz="2800" b="1" dirty="0">
                <a:solidFill>
                  <a:srgbClr val="000000"/>
                </a:solidFill>
                <a:latin typeface="Times New Roman" pitchFamily="18" charset="0"/>
              </a:rPr>
              <a:t>-</a:t>
            </a:r>
            <a:r>
              <a:rPr lang="sr-Latn-CS" sz="2800" b="1" dirty="0">
                <a:solidFill>
                  <a:srgbClr val="000000"/>
                </a:solidFill>
                <a:latin typeface="Times New Roman" pitchFamily="18" charset="0"/>
              </a:rPr>
              <a:t>у</a:t>
            </a:r>
            <a:r>
              <a:rPr lang="en-US" sz="2800" b="1" dirty="0">
                <a:solidFill>
                  <a:srgbClr val="000000"/>
                </a:solidFill>
                <a:latin typeface="Times New Roman" pitchFamily="18" charset="0"/>
              </a:rPr>
              <a:t> и </a:t>
            </a:r>
            <a:r>
              <a:rPr lang="en-US" sz="2800" b="1" dirty="0" err="1">
                <a:solidFill>
                  <a:srgbClr val="000000"/>
                </a:solidFill>
                <a:latin typeface="Times New Roman" pitchFamily="18" charset="0"/>
              </a:rPr>
              <a:t>Rushmaer</a:t>
            </a:r>
            <a:r>
              <a:rPr lang="en-US" sz="2800" b="1" dirty="0">
                <a:solidFill>
                  <a:srgbClr val="000000"/>
                </a:solidFill>
                <a:latin typeface="Times New Roman" pitchFamily="18" charset="0"/>
              </a:rPr>
              <a:t>-</a:t>
            </a:r>
            <a:r>
              <a:rPr lang="sr-Latn-CS" sz="2800" b="1" dirty="0">
                <a:solidFill>
                  <a:srgbClr val="000000"/>
                </a:solidFill>
                <a:latin typeface="Times New Roman" pitchFamily="18" charset="0"/>
              </a:rPr>
              <a:t>у</a:t>
            </a:r>
            <a:r>
              <a:rPr lang="en-US" sz="2800" b="1" dirty="0">
                <a:solidFill>
                  <a:srgbClr val="000000"/>
                </a:solidFill>
                <a:latin typeface="Times New Roman" pitchFamily="18" charset="0"/>
              </a:rPr>
              <a:t>)</a:t>
            </a:r>
          </a:p>
          <a:p>
            <a:pPr algn="just">
              <a:buFont typeface="Arial" charset="0"/>
              <a:buNone/>
            </a:pPr>
            <a:endParaRPr lang="en-US" sz="2400" b="1" dirty="0">
              <a:solidFill>
                <a:srgbClr val="000000"/>
              </a:solidFill>
              <a:latin typeface="Times New Roman" pitchFamily="18" charset="0"/>
            </a:endParaRPr>
          </a:p>
          <a:p>
            <a:pPr algn="just">
              <a:buFont typeface="Arial" charset="0"/>
              <a:buNone/>
            </a:pPr>
            <a:r>
              <a:rPr lang="sr-Cyrl-CS" sz="2800" b="1" i="1" dirty="0">
                <a:solidFill>
                  <a:srgbClr val="000000"/>
                </a:solidFill>
                <a:latin typeface="Times New Roman" pitchFamily="18" charset="0"/>
              </a:rPr>
              <a:t>                         </a:t>
            </a:r>
            <a:r>
              <a:rPr lang="en-US" sz="2800" b="1" i="1" dirty="0" err="1">
                <a:solidFill>
                  <a:srgbClr val="000000"/>
                </a:solidFill>
                <a:latin typeface="Times New Roman" pitchFamily="18" charset="0"/>
              </a:rPr>
              <a:t>Уношење</a:t>
            </a:r>
            <a:r>
              <a:rPr lang="en-US" sz="2800" b="1" i="1" dirty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sz="2800" b="1" i="1" dirty="0" err="1">
                <a:solidFill>
                  <a:srgbClr val="000000"/>
                </a:solidFill>
                <a:latin typeface="Times New Roman" pitchFamily="18" charset="0"/>
              </a:rPr>
              <a:t>воде</a:t>
            </a:r>
            <a:r>
              <a:rPr lang="sr-Cyrl-CS" sz="2800" b="1" i="1" dirty="0">
                <a:solidFill>
                  <a:srgbClr val="000000"/>
                </a:solidFill>
                <a:latin typeface="Times New Roman" pitchFamily="18" charset="0"/>
              </a:rPr>
              <a:t>    </a:t>
            </a:r>
            <a:r>
              <a:rPr lang="en-US" sz="2800" b="1" i="1" dirty="0" err="1">
                <a:solidFill>
                  <a:srgbClr val="000000"/>
                </a:solidFill>
                <a:latin typeface="Times New Roman" pitchFamily="18" charset="0"/>
              </a:rPr>
              <a:t>Одавање</a:t>
            </a:r>
            <a:r>
              <a:rPr lang="en-US" sz="2800" b="1" i="1" dirty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sz="2800" b="1" i="1" dirty="0" err="1">
                <a:solidFill>
                  <a:srgbClr val="000000"/>
                </a:solidFill>
                <a:latin typeface="Times New Roman" pitchFamily="18" charset="0"/>
              </a:rPr>
              <a:t>воде</a:t>
            </a:r>
            <a:endParaRPr lang="en-US" sz="2400" b="1" i="1" dirty="0">
              <a:solidFill>
                <a:srgbClr val="000000"/>
              </a:solidFill>
              <a:latin typeface="Times New Roman" pitchFamily="18" charset="0"/>
            </a:endParaRPr>
          </a:p>
          <a:p>
            <a:pPr>
              <a:buFont typeface="Arial" charset="0"/>
              <a:buNone/>
            </a:pPr>
            <a:r>
              <a:rPr lang="en-US" sz="2400" b="1" i="1" dirty="0" err="1">
                <a:solidFill>
                  <a:srgbClr val="000000"/>
                </a:solidFill>
                <a:latin typeface="Times New Roman" pitchFamily="18" charset="0"/>
              </a:rPr>
              <a:t>облик</a:t>
            </a:r>
            <a:r>
              <a:rPr lang="en-US" sz="2400" b="1" i="1" dirty="0">
                <a:solidFill>
                  <a:srgbClr val="000000"/>
                </a:solidFill>
                <a:latin typeface="Times New Roman" pitchFamily="18" charset="0"/>
              </a:rPr>
              <a:t>             </a:t>
            </a:r>
            <a:r>
              <a:rPr lang="sr-Cyrl-CS" sz="2400" b="1" i="1" dirty="0">
                <a:solidFill>
                  <a:srgbClr val="000000"/>
                </a:solidFill>
                <a:latin typeface="Times New Roman" pitchFamily="18" charset="0"/>
              </a:rPr>
              <a:t>           </a:t>
            </a:r>
            <a:r>
              <a:rPr lang="en-US" sz="2400" b="1" i="1" dirty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sz="2400" b="1" i="1" dirty="0" err="1">
                <a:solidFill>
                  <a:srgbClr val="000000"/>
                </a:solidFill>
                <a:latin typeface="Times New Roman" pitchFamily="18" charset="0"/>
              </a:rPr>
              <a:t>количина</a:t>
            </a:r>
            <a:r>
              <a:rPr lang="en-US" sz="2400" b="1" i="1" dirty="0">
                <a:solidFill>
                  <a:srgbClr val="000000"/>
                </a:solidFill>
                <a:latin typeface="Times New Roman" pitchFamily="18" charset="0"/>
              </a:rPr>
              <a:t> (ml )</a:t>
            </a:r>
            <a:r>
              <a:rPr lang="sr-Cyrl-CS" sz="2400" b="1" i="1" dirty="0">
                <a:solidFill>
                  <a:srgbClr val="000000"/>
                </a:solidFill>
                <a:latin typeface="Times New Roman" pitchFamily="18" charset="0"/>
              </a:rPr>
              <a:t>  </a:t>
            </a:r>
            <a:r>
              <a:rPr lang="sr-Latn-CS" sz="2400" b="1" i="1" dirty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sr-Cyrl-CS" sz="2400" b="1" i="1" dirty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sr-Latn-CS" sz="2400" b="1" i="1" dirty="0">
                <a:solidFill>
                  <a:srgbClr val="000000"/>
                </a:solidFill>
                <a:latin typeface="Times New Roman" pitchFamily="18" charset="0"/>
              </a:rPr>
              <a:t>    </a:t>
            </a:r>
            <a:r>
              <a:rPr lang="en-US" sz="2400" b="1" i="1" dirty="0" err="1">
                <a:solidFill>
                  <a:srgbClr val="000000"/>
                </a:solidFill>
                <a:latin typeface="Times New Roman" pitchFamily="18" charset="0"/>
              </a:rPr>
              <a:t>пут</a:t>
            </a:r>
            <a:r>
              <a:rPr lang="sr-Cyrl-CS" sz="2400" b="1" i="1" dirty="0">
                <a:solidFill>
                  <a:srgbClr val="000000"/>
                </a:solidFill>
                <a:latin typeface="Times New Roman" pitchFamily="18" charset="0"/>
              </a:rPr>
              <a:t>  </a:t>
            </a:r>
            <a:r>
              <a:rPr lang="en-US" sz="2400" b="1" i="1" dirty="0" err="1">
                <a:solidFill>
                  <a:srgbClr val="000000"/>
                </a:solidFill>
                <a:latin typeface="Times New Roman" pitchFamily="18" charset="0"/>
              </a:rPr>
              <a:t>количина</a:t>
            </a:r>
            <a:r>
              <a:rPr lang="en-US" sz="2400" b="1" i="1" dirty="0">
                <a:solidFill>
                  <a:srgbClr val="000000"/>
                </a:solidFill>
                <a:latin typeface="Times New Roman" pitchFamily="18" charset="0"/>
              </a:rPr>
              <a:t> (ml)</a:t>
            </a:r>
            <a:r>
              <a:rPr lang="sr-Cyrl-CS" sz="2400" dirty="0">
                <a:latin typeface="Times New Roman" pitchFamily="18" charset="0"/>
              </a:rPr>
              <a:t> </a:t>
            </a:r>
            <a:endParaRPr lang="en-US" sz="2400" b="1" i="1" dirty="0">
              <a:solidFill>
                <a:srgbClr val="000000"/>
              </a:solidFill>
              <a:latin typeface="Times New Roman" pitchFamily="18" charset="0"/>
            </a:endParaRPr>
          </a:p>
          <a:p>
            <a:pPr>
              <a:buFont typeface="Arial" charset="0"/>
              <a:buNone/>
            </a:pPr>
            <a:endParaRPr lang="en-US" sz="2400" dirty="0">
              <a:solidFill>
                <a:srgbClr val="000000"/>
              </a:solidFill>
              <a:latin typeface="Times New Roman" pitchFamily="18" charset="0"/>
            </a:endParaRPr>
          </a:p>
          <a:p>
            <a:pPr algn="just">
              <a:buFont typeface="Arial" charset="0"/>
              <a:buNone/>
            </a:pPr>
            <a:r>
              <a:rPr lang="en-US" sz="2400" b="1" dirty="0" err="1">
                <a:solidFill>
                  <a:srgbClr val="000000"/>
                </a:solidFill>
                <a:latin typeface="Times New Roman" pitchFamily="18" charset="0"/>
              </a:rPr>
              <a:t>Видљива</a:t>
            </a:r>
            <a:r>
              <a:rPr lang="en-US" sz="2400" b="1" dirty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sz="2400" b="1" dirty="0" err="1">
                <a:solidFill>
                  <a:srgbClr val="000000"/>
                </a:solidFill>
                <a:latin typeface="Times New Roman" pitchFamily="18" charset="0"/>
              </a:rPr>
              <a:t>течност</a:t>
            </a:r>
            <a:r>
              <a:rPr lang="en-US" sz="2400" b="1" dirty="0">
                <a:solidFill>
                  <a:srgbClr val="000000"/>
                </a:solidFill>
                <a:latin typeface="Times New Roman" pitchFamily="18" charset="0"/>
              </a:rPr>
              <a:t>               1200	 </a:t>
            </a:r>
            <a:r>
              <a:rPr lang="sr-Latn-CS" sz="2400" b="1" dirty="0">
                <a:solidFill>
                  <a:srgbClr val="000000"/>
                </a:solidFill>
                <a:latin typeface="Times New Roman" pitchFamily="18" charset="0"/>
              </a:rPr>
              <a:t>             </a:t>
            </a:r>
            <a:r>
              <a:rPr lang="en-US" sz="2400" b="1" dirty="0" err="1">
                <a:solidFill>
                  <a:srgbClr val="000000"/>
                </a:solidFill>
                <a:latin typeface="Times New Roman" pitchFamily="18" charset="0"/>
              </a:rPr>
              <a:t>Плу</a:t>
            </a:r>
            <a:r>
              <a:rPr lang="sr-Cyrl-CS" sz="2400" b="1" dirty="0">
                <a:solidFill>
                  <a:srgbClr val="000000"/>
                </a:solidFill>
                <a:latin typeface="Times New Roman" pitchFamily="18" charset="0"/>
              </a:rPr>
              <a:t>ћ</a:t>
            </a:r>
            <a:r>
              <a:rPr lang="en-US" sz="2400" b="1" dirty="0">
                <a:solidFill>
                  <a:srgbClr val="000000"/>
                </a:solidFill>
                <a:latin typeface="Times New Roman" pitchFamily="18" charset="0"/>
              </a:rPr>
              <a:t>а</a:t>
            </a:r>
            <a:r>
              <a:rPr lang="sr-Latn-CS" sz="2400" b="1" dirty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sz="2400" b="1" dirty="0">
                <a:solidFill>
                  <a:srgbClr val="000000"/>
                </a:solidFill>
                <a:latin typeface="Times New Roman" pitchFamily="18" charset="0"/>
              </a:rPr>
              <a:t> 500</a:t>
            </a:r>
          </a:p>
          <a:p>
            <a:pPr algn="just">
              <a:buFont typeface="Arial" charset="0"/>
              <a:buNone/>
            </a:pPr>
            <a:r>
              <a:rPr lang="en-US" sz="2400" b="1" dirty="0" err="1">
                <a:solidFill>
                  <a:srgbClr val="000000"/>
                </a:solidFill>
                <a:latin typeface="Times New Roman" pitchFamily="18" charset="0"/>
              </a:rPr>
              <a:t>Храна</a:t>
            </a:r>
            <a:r>
              <a:rPr lang="en-US" sz="2400" b="1" dirty="0">
                <a:solidFill>
                  <a:srgbClr val="000000"/>
                </a:solidFill>
                <a:latin typeface="Times New Roman" pitchFamily="18" charset="0"/>
              </a:rPr>
              <a:t>                                 </a:t>
            </a:r>
            <a:r>
              <a:rPr lang="sr-Cyrl-CS" sz="2400" b="1" dirty="0">
                <a:solidFill>
                  <a:srgbClr val="000000"/>
                </a:solidFill>
                <a:latin typeface="Times New Roman" pitchFamily="18" charset="0"/>
              </a:rPr>
              <a:t>  </a:t>
            </a:r>
            <a:r>
              <a:rPr lang="en-US" sz="2400" b="1" dirty="0">
                <a:solidFill>
                  <a:srgbClr val="000000"/>
                </a:solidFill>
                <a:latin typeface="Times New Roman" pitchFamily="18" charset="0"/>
              </a:rPr>
              <a:t>1100	 </a:t>
            </a:r>
            <a:r>
              <a:rPr lang="sr-Latn-CS" sz="2400" b="1" dirty="0">
                <a:solidFill>
                  <a:srgbClr val="000000"/>
                </a:solidFill>
                <a:latin typeface="Times New Roman" pitchFamily="18" charset="0"/>
              </a:rPr>
              <a:t>             </a:t>
            </a:r>
            <a:r>
              <a:rPr lang="en-US" sz="2400" b="1" dirty="0" err="1">
                <a:solidFill>
                  <a:srgbClr val="000000"/>
                </a:solidFill>
                <a:latin typeface="Times New Roman" pitchFamily="18" charset="0"/>
              </a:rPr>
              <a:t>Ко</a:t>
            </a:r>
            <a:r>
              <a:rPr lang="sr-Cyrl-CS" sz="2400" b="1" dirty="0">
                <a:solidFill>
                  <a:srgbClr val="000000"/>
                </a:solidFill>
                <a:latin typeface="Times New Roman" pitchFamily="18" charset="0"/>
              </a:rPr>
              <a:t>ж</a:t>
            </a:r>
            <a:r>
              <a:rPr lang="en-US" sz="2400" b="1" dirty="0">
                <a:solidFill>
                  <a:srgbClr val="000000"/>
                </a:solidFill>
                <a:latin typeface="Times New Roman" pitchFamily="18" charset="0"/>
              </a:rPr>
              <a:t>а	</a:t>
            </a:r>
            <a:r>
              <a:rPr lang="sr-Latn-CS" sz="2400" b="1" dirty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sz="2400" b="1" dirty="0">
                <a:solidFill>
                  <a:srgbClr val="000000"/>
                </a:solidFill>
                <a:latin typeface="Times New Roman" pitchFamily="18" charset="0"/>
              </a:rPr>
              <a:t>50</a:t>
            </a:r>
            <a:r>
              <a:rPr lang="sr-Latn-CS" sz="2400" b="1" dirty="0">
                <a:solidFill>
                  <a:srgbClr val="000000"/>
                </a:solidFill>
                <a:latin typeface="Times New Roman" pitchFamily="18" charset="0"/>
              </a:rPr>
              <a:t>0</a:t>
            </a:r>
          </a:p>
          <a:p>
            <a:pPr algn="just">
              <a:buFont typeface="Arial" charset="0"/>
              <a:buNone/>
            </a:pPr>
            <a:r>
              <a:rPr lang="en-US" sz="2400" b="1" dirty="0" err="1">
                <a:solidFill>
                  <a:srgbClr val="000000"/>
                </a:solidFill>
                <a:latin typeface="Times New Roman" pitchFamily="18" charset="0"/>
              </a:rPr>
              <a:t>Вода</a:t>
            </a:r>
            <a:r>
              <a:rPr lang="en-US" sz="2400" b="1" dirty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sz="2400" b="1" dirty="0" err="1">
                <a:solidFill>
                  <a:srgbClr val="000000"/>
                </a:solidFill>
                <a:latin typeface="Times New Roman" pitchFamily="18" charset="0"/>
              </a:rPr>
              <a:t>оксидације</a:t>
            </a:r>
            <a:r>
              <a:rPr lang="en-US" sz="2400" b="1" dirty="0">
                <a:solidFill>
                  <a:srgbClr val="000000"/>
                </a:solidFill>
                <a:latin typeface="Times New Roman" pitchFamily="18" charset="0"/>
              </a:rPr>
              <a:t>                  300	 </a:t>
            </a:r>
            <a:r>
              <a:rPr lang="sr-Latn-CS" sz="2400" b="1" dirty="0">
                <a:solidFill>
                  <a:srgbClr val="000000"/>
                </a:solidFill>
                <a:latin typeface="Times New Roman" pitchFamily="18" charset="0"/>
              </a:rPr>
              <a:t>             </a:t>
            </a:r>
            <a:r>
              <a:rPr lang="en-US" sz="2400" b="1" dirty="0" err="1">
                <a:solidFill>
                  <a:srgbClr val="000000"/>
                </a:solidFill>
                <a:latin typeface="Times New Roman" pitchFamily="18" charset="0"/>
              </a:rPr>
              <a:t>Ури</a:t>
            </a:r>
            <a:r>
              <a:rPr lang="sr-Latn-CS" sz="2400" b="1" dirty="0">
                <a:solidFill>
                  <a:srgbClr val="000000"/>
                </a:solidFill>
                <a:latin typeface="Times New Roman" pitchFamily="18" charset="0"/>
              </a:rPr>
              <a:t>н </a:t>
            </a:r>
            <a:r>
              <a:rPr lang="en-US" sz="2400" b="1" dirty="0">
                <a:solidFill>
                  <a:srgbClr val="000000"/>
                </a:solidFill>
                <a:latin typeface="Times New Roman" pitchFamily="18" charset="0"/>
              </a:rPr>
              <a:t>1500</a:t>
            </a:r>
          </a:p>
          <a:p>
            <a:pPr algn="just">
              <a:buFont typeface="Arial" charset="0"/>
              <a:buNone/>
            </a:pPr>
            <a:r>
              <a:rPr lang="en-US" sz="2400" b="1" dirty="0">
                <a:solidFill>
                  <a:srgbClr val="000000"/>
                </a:solidFill>
                <a:latin typeface="Times New Roman" pitchFamily="18" charset="0"/>
              </a:rPr>
              <a:t>	  </a:t>
            </a:r>
            <a:r>
              <a:rPr lang="sr-Cyrl-CS" sz="2400" b="1" dirty="0">
                <a:solidFill>
                  <a:srgbClr val="000000"/>
                </a:solidFill>
                <a:latin typeface="Times New Roman" pitchFamily="18" charset="0"/>
              </a:rPr>
              <a:t>          </a:t>
            </a:r>
            <a:r>
              <a:rPr lang="en-US" sz="2400" b="1" dirty="0">
                <a:solidFill>
                  <a:srgbClr val="000000"/>
                </a:solidFill>
                <a:latin typeface="Times New Roman" pitchFamily="18" charset="0"/>
              </a:rPr>
              <a:t>			</a:t>
            </a:r>
            <a:r>
              <a:rPr lang="sr-Latn-CS" sz="2400" b="1" dirty="0">
                <a:solidFill>
                  <a:srgbClr val="000000"/>
                </a:solidFill>
                <a:latin typeface="Times New Roman" pitchFamily="18" charset="0"/>
              </a:rPr>
              <a:t>              </a:t>
            </a:r>
            <a:r>
              <a:rPr lang="en-US" sz="2400" b="1" dirty="0" err="1">
                <a:solidFill>
                  <a:srgbClr val="000000"/>
                </a:solidFill>
                <a:latin typeface="Times New Roman" pitchFamily="18" charset="0"/>
              </a:rPr>
              <a:t>Фецес</a:t>
            </a:r>
            <a:r>
              <a:rPr lang="en-US" sz="2400" b="1" dirty="0">
                <a:solidFill>
                  <a:srgbClr val="000000"/>
                </a:solidFill>
                <a:latin typeface="Times New Roman" pitchFamily="18" charset="0"/>
              </a:rPr>
              <a:t> 100</a:t>
            </a:r>
          </a:p>
          <a:p>
            <a:pPr algn="just">
              <a:buFont typeface="Arial" charset="0"/>
              <a:buNone/>
            </a:pPr>
            <a:endParaRPr lang="en-US" sz="2400" b="1" dirty="0">
              <a:solidFill>
                <a:srgbClr val="000000"/>
              </a:solidFill>
              <a:latin typeface="Times New Roman" pitchFamily="18" charset="0"/>
            </a:endParaRPr>
          </a:p>
          <a:p>
            <a:pPr>
              <a:buFont typeface="Arial" charset="0"/>
              <a:buNone/>
            </a:pPr>
            <a:r>
              <a:rPr lang="en-US" sz="2800" b="1" dirty="0" err="1">
                <a:solidFill>
                  <a:srgbClr val="000000"/>
                </a:solidFill>
                <a:latin typeface="Times New Roman" pitchFamily="18" charset="0"/>
              </a:rPr>
              <a:t>Укупно</a:t>
            </a:r>
            <a:r>
              <a:rPr lang="en-US" sz="2800" b="1" dirty="0">
                <a:solidFill>
                  <a:srgbClr val="000000"/>
                </a:solidFill>
                <a:latin typeface="Times New Roman" pitchFamily="18" charset="0"/>
              </a:rPr>
              <a:t>                       </a:t>
            </a:r>
            <a:r>
              <a:rPr lang="sr-Latn-CS" sz="2800" b="1" dirty="0">
                <a:solidFill>
                  <a:srgbClr val="000000"/>
                </a:solidFill>
                <a:latin typeface="Times New Roman" pitchFamily="18" charset="0"/>
              </a:rPr>
              <a:t>   </a:t>
            </a:r>
            <a:r>
              <a:rPr lang="en-US" sz="2800" b="1" dirty="0">
                <a:solidFill>
                  <a:srgbClr val="000000"/>
                </a:solidFill>
                <a:latin typeface="Times New Roman" pitchFamily="18" charset="0"/>
              </a:rPr>
              <a:t>2600	 </a:t>
            </a:r>
            <a:r>
              <a:rPr lang="sr-Latn-CS" sz="2800" b="1" dirty="0">
                <a:solidFill>
                  <a:srgbClr val="000000"/>
                </a:solidFill>
                <a:latin typeface="Times New Roman" pitchFamily="18" charset="0"/>
              </a:rPr>
              <a:t>           </a:t>
            </a:r>
            <a:r>
              <a:rPr lang="en-US" sz="2800" b="1" dirty="0">
                <a:solidFill>
                  <a:srgbClr val="000000"/>
                </a:solidFill>
                <a:latin typeface="Times New Roman" pitchFamily="18" charset="0"/>
              </a:rPr>
              <a:t>2600</a:t>
            </a:r>
          </a:p>
        </p:txBody>
      </p:sp>
    </p:spTree>
  </p:cSld>
  <p:clrMapOvr>
    <a:masterClrMapping/>
  </p:clrMapOvr>
  <p:transition advTm="28140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Text Box 2"/>
          <p:cNvSpPr txBox="1">
            <a:spLocks noChangeArrowheads="1"/>
          </p:cNvSpPr>
          <p:nvPr/>
        </p:nvSpPr>
        <p:spPr bwMode="auto">
          <a:xfrm>
            <a:off x="762000" y="2209800"/>
            <a:ext cx="6096000" cy="222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buFont typeface="Arial" charset="0"/>
              <a:buNone/>
            </a:pPr>
            <a:endParaRPr lang="en-US" sz="2400" b="1">
              <a:latin typeface="Times New Roman" pitchFamily="18" charset="0"/>
            </a:endParaRPr>
          </a:p>
          <a:p>
            <a:pPr algn="just">
              <a:buFont typeface="Arial" charset="0"/>
              <a:buChar char="•"/>
            </a:pPr>
            <a:endParaRPr lang="en-US" sz="2800" b="1">
              <a:solidFill>
                <a:srgbClr val="FFFF00"/>
              </a:solidFill>
              <a:latin typeface="Times New Roman" pitchFamily="18" charset="0"/>
            </a:endParaRPr>
          </a:p>
          <a:p>
            <a:pPr algn="just">
              <a:buFont typeface="Arial" charset="0"/>
              <a:buChar char="•"/>
            </a:pPr>
            <a:endParaRPr lang="en-US" sz="2800" b="1">
              <a:solidFill>
                <a:srgbClr val="FFFF00"/>
              </a:solidFill>
              <a:latin typeface="Times New Roman" pitchFamily="18" charset="0"/>
            </a:endParaRPr>
          </a:p>
          <a:p>
            <a:pPr algn="just">
              <a:buFont typeface="Arial" charset="0"/>
              <a:buNone/>
            </a:pPr>
            <a:endParaRPr lang="en-US" sz="2400" b="1">
              <a:latin typeface="Times New Roman" pitchFamily="18" charset="0"/>
            </a:endParaRPr>
          </a:p>
          <a:p>
            <a:pPr>
              <a:spcBef>
                <a:spcPct val="50000"/>
              </a:spcBef>
              <a:buFont typeface="Arial" charset="0"/>
              <a:buNone/>
            </a:pPr>
            <a:endParaRPr lang="en-US" sz="2400">
              <a:latin typeface="Times New Roman" pitchFamily="18" charset="0"/>
            </a:endParaRPr>
          </a:p>
        </p:txBody>
      </p:sp>
      <p:sp>
        <p:nvSpPr>
          <p:cNvPr id="93187" name="Text Box 4"/>
          <p:cNvSpPr txBox="1">
            <a:spLocks noChangeArrowheads="1"/>
          </p:cNvSpPr>
          <p:nvPr/>
        </p:nvSpPr>
        <p:spPr bwMode="auto">
          <a:xfrm>
            <a:off x="762000" y="533400"/>
            <a:ext cx="8229600" cy="417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buFont typeface="Arial" charset="0"/>
              <a:buNone/>
            </a:pPr>
            <a:endParaRPr lang="en-US" sz="2400" b="1" dirty="0">
              <a:solidFill>
                <a:srgbClr val="000000"/>
              </a:solidFill>
              <a:latin typeface="Times New Roman" pitchFamily="18" charset="0"/>
            </a:endParaRPr>
          </a:p>
          <a:p>
            <a:pPr algn="just">
              <a:buFont typeface="Arial" charset="0"/>
              <a:buNone/>
            </a:pPr>
            <a:r>
              <a:rPr lang="en-US" sz="2800" b="1" dirty="0" err="1">
                <a:solidFill>
                  <a:srgbClr val="000000"/>
                </a:solidFill>
                <a:latin typeface="Times New Roman" pitchFamily="18" charset="0"/>
              </a:rPr>
              <a:t>Дневне</a:t>
            </a:r>
            <a:r>
              <a:rPr lang="en-US" sz="2800" b="1" dirty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sz="2800" b="1" dirty="0" err="1">
                <a:solidFill>
                  <a:srgbClr val="000000"/>
                </a:solidFill>
                <a:latin typeface="Times New Roman" pitchFamily="18" charset="0"/>
              </a:rPr>
              <a:t>потребе</a:t>
            </a:r>
            <a:r>
              <a:rPr lang="en-US" sz="2800" b="1" dirty="0">
                <a:solidFill>
                  <a:srgbClr val="000000"/>
                </a:solidFill>
                <a:latin typeface="Times New Roman" pitchFamily="18" charset="0"/>
              </a:rPr>
              <a:t> у </a:t>
            </a:r>
            <a:r>
              <a:rPr lang="en-US" sz="2800" b="1" dirty="0" err="1">
                <a:solidFill>
                  <a:srgbClr val="000000"/>
                </a:solidFill>
                <a:latin typeface="Times New Roman" pitchFamily="18" charset="0"/>
              </a:rPr>
              <a:t>води</a:t>
            </a:r>
            <a:r>
              <a:rPr lang="en-US" sz="2800" b="1" dirty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sz="2800" b="1" dirty="0" err="1">
                <a:solidFill>
                  <a:srgbClr val="000000"/>
                </a:solidFill>
                <a:latin typeface="Times New Roman" pitchFamily="18" charset="0"/>
              </a:rPr>
              <a:t>за</a:t>
            </a:r>
            <a:r>
              <a:rPr lang="en-US" sz="2800" b="1" dirty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sz="2800" b="1" dirty="0" err="1">
                <a:solidFill>
                  <a:srgbClr val="000000"/>
                </a:solidFill>
                <a:latin typeface="Times New Roman" pitchFamily="18" charset="0"/>
              </a:rPr>
              <a:t>пиће</a:t>
            </a:r>
            <a:endParaRPr lang="en-US" sz="2800" b="1" dirty="0">
              <a:solidFill>
                <a:srgbClr val="000000"/>
              </a:solidFill>
              <a:latin typeface="Times New Roman" pitchFamily="18" charset="0"/>
            </a:endParaRPr>
          </a:p>
          <a:p>
            <a:pPr algn="just">
              <a:buFont typeface="Arial" charset="0"/>
              <a:buNone/>
            </a:pPr>
            <a:endParaRPr lang="en-US" sz="2400" b="1" dirty="0">
              <a:solidFill>
                <a:srgbClr val="000000"/>
              </a:solidFill>
              <a:latin typeface="Times New Roman" pitchFamily="18" charset="0"/>
            </a:endParaRPr>
          </a:p>
          <a:p>
            <a:pPr>
              <a:buFont typeface="Arial" charset="0"/>
              <a:buNone/>
            </a:pPr>
            <a:r>
              <a:rPr lang="en-US" sz="2400" b="1" dirty="0" err="1">
                <a:solidFill>
                  <a:srgbClr val="000000"/>
                </a:solidFill>
                <a:latin typeface="Times New Roman" pitchFamily="18" charset="0"/>
              </a:rPr>
              <a:t>Предео</a:t>
            </a:r>
            <a:r>
              <a:rPr lang="en-US" sz="2400" b="1" dirty="0">
                <a:solidFill>
                  <a:srgbClr val="000000"/>
                </a:solidFill>
                <a:latin typeface="Times New Roman" pitchFamily="18" charset="0"/>
              </a:rPr>
              <a:t> и </a:t>
            </a:r>
            <a:r>
              <a:rPr lang="en-US" sz="2400" b="1" dirty="0" err="1">
                <a:solidFill>
                  <a:srgbClr val="000000"/>
                </a:solidFill>
                <a:latin typeface="Times New Roman" pitchFamily="18" charset="0"/>
              </a:rPr>
              <a:t>годишње</a:t>
            </a:r>
            <a:r>
              <a:rPr lang="en-US" sz="2400" b="1" dirty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sz="2400" b="1" dirty="0" err="1">
                <a:solidFill>
                  <a:srgbClr val="000000"/>
                </a:solidFill>
                <a:latin typeface="Times New Roman" pitchFamily="18" charset="0"/>
              </a:rPr>
              <a:t>доба</a:t>
            </a:r>
            <a:r>
              <a:rPr lang="en-US" sz="2400" b="1" dirty="0">
                <a:solidFill>
                  <a:srgbClr val="000000"/>
                </a:solidFill>
                <a:latin typeface="Times New Roman" pitchFamily="18" charset="0"/>
              </a:rPr>
              <a:t>	 	 </a:t>
            </a:r>
            <a:r>
              <a:rPr lang="en-US" sz="2400" b="1" dirty="0" err="1">
                <a:solidFill>
                  <a:srgbClr val="000000"/>
                </a:solidFill>
                <a:latin typeface="Times New Roman" pitchFamily="18" charset="0"/>
              </a:rPr>
              <a:t>Потребе</a:t>
            </a:r>
            <a:r>
              <a:rPr lang="en-US" sz="2400" b="1" dirty="0">
                <a:solidFill>
                  <a:srgbClr val="000000"/>
                </a:solidFill>
                <a:latin typeface="Times New Roman" pitchFamily="18" charset="0"/>
              </a:rPr>
              <a:t> у  </a:t>
            </a:r>
            <a:r>
              <a:rPr lang="en-US" sz="2400" b="1" dirty="0" err="1">
                <a:solidFill>
                  <a:srgbClr val="000000"/>
                </a:solidFill>
                <a:latin typeface="Times New Roman" pitchFamily="18" charset="0"/>
              </a:rPr>
              <a:t>води</a:t>
            </a:r>
            <a:r>
              <a:rPr lang="en-US" sz="2400" b="1" dirty="0">
                <a:solidFill>
                  <a:srgbClr val="000000"/>
                </a:solidFill>
                <a:latin typeface="Times New Roman" pitchFamily="18" charset="0"/>
              </a:rPr>
              <a:t> </a:t>
            </a:r>
          </a:p>
          <a:p>
            <a:pPr>
              <a:buFont typeface="Arial" charset="0"/>
              <a:buNone/>
            </a:pPr>
            <a:r>
              <a:rPr lang="en-US" sz="2400" b="1" dirty="0">
                <a:solidFill>
                  <a:srgbClr val="000000"/>
                </a:solidFill>
                <a:latin typeface="Times New Roman" pitchFamily="18" charset="0"/>
              </a:rPr>
              <a:t>							(l/</a:t>
            </a:r>
            <a:r>
              <a:rPr lang="en-US" sz="2400" b="1" dirty="0" err="1">
                <a:solidFill>
                  <a:srgbClr val="000000"/>
                </a:solidFill>
                <a:latin typeface="Times New Roman" pitchFamily="18" charset="0"/>
              </a:rPr>
              <a:t>дан</a:t>
            </a:r>
            <a:r>
              <a:rPr lang="en-US" sz="2400" b="1" dirty="0">
                <a:solidFill>
                  <a:srgbClr val="000000"/>
                </a:solidFill>
                <a:latin typeface="Times New Roman" pitchFamily="18" charset="0"/>
              </a:rPr>
              <a:t>)</a:t>
            </a:r>
          </a:p>
          <a:p>
            <a:pPr algn="just">
              <a:buFont typeface="Arial" charset="0"/>
              <a:buNone/>
            </a:pPr>
            <a:r>
              <a:rPr lang="en-US" sz="2400" b="1" dirty="0" err="1">
                <a:solidFill>
                  <a:srgbClr val="000000"/>
                </a:solidFill>
                <a:latin typeface="Times New Roman" pitchFamily="18" charset="0"/>
              </a:rPr>
              <a:t>Умерена</a:t>
            </a:r>
            <a:r>
              <a:rPr lang="en-US" sz="2400" b="1" dirty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sz="2400" b="1" dirty="0" err="1">
                <a:solidFill>
                  <a:srgbClr val="000000"/>
                </a:solidFill>
                <a:latin typeface="Times New Roman" pitchFamily="18" charset="0"/>
              </a:rPr>
              <a:t>клим</a:t>
            </a:r>
            <a:r>
              <a:rPr lang="en-US" sz="2400" b="1" dirty="0">
                <a:solidFill>
                  <a:srgbClr val="000000"/>
                </a:solidFill>
                <a:latin typeface="Times New Roman" pitchFamily="18" charset="0"/>
              </a:rPr>
              <a:t>. </a:t>
            </a:r>
            <a:r>
              <a:rPr lang="en-US" sz="2400" b="1" dirty="0" err="1">
                <a:solidFill>
                  <a:srgbClr val="000000"/>
                </a:solidFill>
                <a:latin typeface="Times New Roman" pitchFamily="18" charset="0"/>
              </a:rPr>
              <a:t>подр</a:t>
            </a:r>
            <a:r>
              <a:rPr lang="en-US" sz="2400" b="1" dirty="0">
                <a:solidFill>
                  <a:srgbClr val="000000"/>
                </a:solidFill>
                <a:latin typeface="Times New Roman" pitchFamily="18" charset="0"/>
              </a:rPr>
              <a:t>. (30-40 ml/kg ТМ)		     2,5</a:t>
            </a:r>
          </a:p>
          <a:p>
            <a:pPr algn="just">
              <a:buFont typeface="Arial" charset="0"/>
              <a:buNone/>
            </a:pPr>
            <a:r>
              <a:rPr lang="en-US" sz="2400" b="1" dirty="0" err="1">
                <a:solidFill>
                  <a:srgbClr val="000000"/>
                </a:solidFill>
                <a:latin typeface="Times New Roman" pitchFamily="18" charset="0"/>
              </a:rPr>
              <a:t>Жарки</a:t>
            </a:r>
            <a:r>
              <a:rPr lang="en-US" sz="2400" b="1" dirty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sz="2400" b="1" dirty="0" err="1">
                <a:solidFill>
                  <a:srgbClr val="000000"/>
                </a:solidFill>
                <a:latin typeface="Times New Roman" pitchFamily="18" charset="0"/>
              </a:rPr>
              <a:t>предели</a:t>
            </a:r>
            <a:r>
              <a:rPr lang="en-US" sz="2400" b="1" dirty="0">
                <a:solidFill>
                  <a:srgbClr val="000000"/>
                </a:solidFill>
                <a:latin typeface="Times New Roman" pitchFamily="18" charset="0"/>
              </a:rPr>
              <a:t>			</a:t>
            </a:r>
            <a:r>
              <a:rPr lang="sr-Latn-CS" sz="2400" b="1" dirty="0">
                <a:solidFill>
                  <a:srgbClr val="000000"/>
                </a:solidFill>
                <a:latin typeface="Times New Roman" pitchFamily="18" charset="0"/>
              </a:rPr>
              <a:t>                            </a:t>
            </a:r>
            <a:r>
              <a:rPr lang="en-US" sz="2400" b="1" dirty="0">
                <a:solidFill>
                  <a:srgbClr val="000000"/>
                </a:solidFill>
                <a:latin typeface="Times New Roman" pitchFamily="18" charset="0"/>
              </a:rPr>
              <a:t>5,0</a:t>
            </a:r>
          </a:p>
          <a:p>
            <a:pPr algn="just">
              <a:buFont typeface="Arial" charset="0"/>
              <a:buNone/>
            </a:pPr>
            <a:r>
              <a:rPr lang="en-US" sz="2400" b="1" dirty="0" err="1">
                <a:solidFill>
                  <a:srgbClr val="000000"/>
                </a:solidFill>
                <a:latin typeface="Times New Roman" pitchFamily="18" charset="0"/>
              </a:rPr>
              <a:t>Пустиње</a:t>
            </a:r>
            <a:r>
              <a:rPr lang="en-US" sz="2400" b="1" dirty="0">
                <a:solidFill>
                  <a:srgbClr val="000000"/>
                </a:solidFill>
                <a:latin typeface="Times New Roman" pitchFamily="18" charset="0"/>
              </a:rPr>
              <a:t>						6-11,0</a:t>
            </a:r>
          </a:p>
          <a:p>
            <a:pPr algn="just">
              <a:buFont typeface="Arial" charset="0"/>
              <a:buNone/>
            </a:pPr>
            <a:r>
              <a:rPr lang="en-US" sz="2400" b="1" dirty="0" err="1">
                <a:solidFill>
                  <a:srgbClr val="000000"/>
                </a:solidFill>
                <a:latin typeface="Times New Roman" pitchFamily="18" charset="0"/>
              </a:rPr>
              <a:t>Лето</a:t>
            </a:r>
            <a:r>
              <a:rPr lang="en-US" sz="2400" b="1" dirty="0">
                <a:solidFill>
                  <a:srgbClr val="000000"/>
                </a:solidFill>
                <a:latin typeface="Times New Roman" pitchFamily="18" charset="0"/>
              </a:rPr>
              <a:t> 							     3,0</a:t>
            </a:r>
          </a:p>
          <a:p>
            <a:pPr>
              <a:buFont typeface="Arial" charset="0"/>
              <a:buNone/>
            </a:pPr>
            <a:r>
              <a:rPr lang="en-US" sz="2400" b="1" dirty="0" err="1">
                <a:solidFill>
                  <a:srgbClr val="000000"/>
                </a:solidFill>
                <a:latin typeface="Times New Roman" pitchFamily="18" charset="0"/>
              </a:rPr>
              <a:t>Зима</a:t>
            </a:r>
            <a:r>
              <a:rPr lang="en-US" sz="2400" b="1" dirty="0">
                <a:solidFill>
                  <a:srgbClr val="000000"/>
                </a:solidFill>
                <a:latin typeface="Times New Roman" pitchFamily="18" charset="0"/>
              </a:rPr>
              <a:t>							     1,5</a:t>
            </a:r>
          </a:p>
          <a:p>
            <a:pPr>
              <a:buFont typeface="Arial" charset="0"/>
              <a:buNone/>
            </a:pPr>
            <a:endParaRPr lang="en-US" sz="2400" b="1" dirty="0">
              <a:solidFill>
                <a:srgbClr val="000000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ransition advTm="21588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Text Box 2"/>
          <p:cNvSpPr txBox="1">
            <a:spLocks noChangeArrowheads="1"/>
          </p:cNvSpPr>
          <p:nvPr/>
        </p:nvSpPr>
        <p:spPr bwMode="auto">
          <a:xfrm>
            <a:off x="762000" y="2209800"/>
            <a:ext cx="6096000" cy="222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>
              <a:buFont typeface="Arial" charset="0"/>
              <a:buNone/>
            </a:pPr>
            <a:endParaRPr lang="en-US" sz="2400" b="1">
              <a:latin typeface="Times New Roman" pitchFamily="18" charset="0"/>
            </a:endParaRPr>
          </a:p>
          <a:p>
            <a:pPr algn="just">
              <a:buFont typeface="Arial" charset="0"/>
              <a:buChar char="•"/>
            </a:pPr>
            <a:endParaRPr lang="en-US" sz="2800" b="1">
              <a:solidFill>
                <a:srgbClr val="FFFF00"/>
              </a:solidFill>
              <a:latin typeface="Times New Roman" pitchFamily="18" charset="0"/>
            </a:endParaRPr>
          </a:p>
          <a:p>
            <a:pPr algn="just">
              <a:buFont typeface="Arial" charset="0"/>
              <a:buChar char="•"/>
            </a:pPr>
            <a:endParaRPr lang="en-US" sz="2800" b="1">
              <a:solidFill>
                <a:srgbClr val="FFFF00"/>
              </a:solidFill>
              <a:latin typeface="Times New Roman" pitchFamily="18" charset="0"/>
            </a:endParaRPr>
          </a:p>
          <a:p>
            <a:pPr algn="just">
              <a:buFont typeface="Arial" charset="0"/>
              <a:buNone/>
            </a:pPr>
            <a:endParaRPr lang="en-US" sz="2400" b="1">
              <a:latin typeface="Times New Roman" pitchFamily="18" charset="0"/>
            </a:endParaRPr>
          </a:p>
          <a:p>
            <a:pPr>
              <a:spcBef>
                <a:spcPct val="50000"/>
              </a:spcBef>
              <a:buFont typeface="Arial" charset="0"/>
              <a:buNone/>
            </a:pPr>
            <a:endParaRPr lang="en-US" sz="2400">
              <a:latin typeface="Times New Roman" pitchFamily="18" charset="0"/>
            </a:endParaRPr>
          </a:p>
        </p:txBody>
      </p:sp>
      <p:sp>
        <p:nvSpPr>
          <p:cNvPr id="94211" name="Text Box 4"/>
          <p:cNvSpPr txBox="1">
            <a:spLocks noChangeArrowheads="1"/>
          </p:cNvSpPr>
          <p:nvPr/>
        </p:nvSpPr>
        <p:spPr bwMode="auto">
          <a:xfrm>
            <a:off x="304800" y="609600"/>
            <a:ext cx="8382000" cy="4841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>
              <a:buFont typeface="Arial" charset="0"/>
              <a:buNone/>
            </a:pPr>
            <a:endParaRPr lang="en-US" sz="2800" b="1">
              <a:latin typeface="Times New Roman" pitchFamily="18" charset="0"/>
            </a:endParaRPr>
          </a:p>
          <a:p>
            <a:pPr algn="just">
              <a:buFont typeface="Arial" charset="0"/>
              <a:buNone/>
            </a:pPr>
            <a:r>
              <a:rPr lang="en-US" sz="2800" b="1">
                <a:latin typeface="Times New Roman" pitchFamily="18" charset="0"/>
              </a:rPr>
              <a:t>Последице губитка воде</a:t>
            </a:r>
          </a:p>
          <a:p>
            <a:pPr>
              <a:buFont typeface="Arial" charset="0"/>
              <a:buNone/>
            </a:pPr>
            <a:endParaRPr lang="en-US" sz="2400" b="1">
              <a:latin typeface="Times New Roman" pitchFamily="18" charset="0"/>
            </a:endParaRPr>
          </a:p>
          <a:p>
            <a:pPr>
              <a:buFont typeface="Arial" charset="0"/>
              <a:buNone/>
            </a:pPr>
            <a:r>
              <a:rPr lang="sr-Latn-CS" sz="2400" b="1">
                <a:latin typeface="Times New Roman" pitchFamily="18" charset="0"/>
              </a:rPr>
              <a:t>Манифестација</a:t>
            </a:r>
            <a:r>
              <a:rPr lang="en-US" sz="2400" b="1">
                <a:latin typeface="Times New Roman" pitchFamily="18" charset="0"/>
              </a:rPr>
              <a:t>		       Дневни губитак у литрима	</a:t>
            </a:r>
          </a:p>
          <a:p>
            <a:pPr>
              <a:buFont typeface="Arial" charset="0"/>
              <a:buNone/>
            </a:pPr>
            <a:r>
              <a:rPr lang="en-US" sz="2400" b="1">
                <a:latin typeface="Times New Roman" pitchFamily="18" charset="0"/>
              </a:rPr>
              <a:t>     	</a:t>
            </a:r>
          </a:p>
          <a:p>
            <a:pPr algn="just">
              <a:buFont typeface="Arial" charset="0"/>
              <a:buNone/>
            </a:pPr>
            <a:r>
              <a:rPr lang="en-US" sz="2400" b="1">
                <a:latin typeface="Times New Roman" pitchFamily="18" charset="0"/>
              </a:rPr>
              <a:t>Почетна дехидрација 	</a:t>
            </a:r>
            <a:r>
              <a:rPr lang="sr-Latn-CS" sz="2400" b="1">
                <a:latin typeface="Times New Roman" pitchFamily="18" charset="0"/>
              </a:rPr>
              <a:t>          </a:t>
            </a:r>
            <a:r>
              <a:rPr lang="en-US" sz="2400" b="1">
                <a:latin typeface="Times New Roman" pitchFamily="18" charset="0"/>
              </a:rPr>
              <a:t>1,5 литара (2% ТМ)	</a:t>
            </a:r>
          </a:p>
          <a:p>
            <a:pPr>
              <a:buFont typeface="Arial" charset="0"/>
              <a:buNone/>
            </a:pPr>
            <a:endParaRPr lang="en-US" sz="2400" b="1">
              <a:latin typeface="Times New Roman" pitchFamily="18" charset="0"/>
            </a:endParaRPr>
          </a:p>
          <a:p>
            <a:pPr algn="just">
              <a:buFont typeface="Arial" charset="0"/>
              <a:buNone/>
            </a:pPr>
            <a:r>
              <a:rPr lang="en-US" sz="2400" b="1">
                <a:latin typeface="Times New Roman" pitchFamily="18" charset="0"/>
              </a:rPr>
              <a:t>Болест дехидрације</a:t>
            </a:r>
            <a:r>
              <a:rPr lang="sr-Latn-CS" sz="2400" b="1">
                <a:latin typeface="Times New Roman" pitchFamily="18" charset="0"/>
              </a:rPr>
              <a:t>                  </a:t>
            </a:r>
            <a:r>
              <a:rPr lang="en-US" sz="2400" b="1">
                <a:latin typeface="Times New Roman" pitchFamily="18" charset="0"/>
              </a:rPr>
              <a:t>4,2 литра (6% ТМ)</a:t>
            </a:r>
          </a:p>
          <a:p>
            <a:pPr algn="just">
              <a:buFont typeface="Arial" charset="0"/>
              <a:buNone/>
            </a:pPr>
            <a:r>
              <a:rPr lang="en-US" sz="2400" b="1">
                <a:latin typeface="Times New Roman" pitchFamily="18" charset="0"/>
              </a:rPr>
              <a:t>		</a:t>
            </a:r>
          </a:p>
          <a:p>
            <a:pPr>
              <a:buFont typeface="Arial" charset="0"/>
              <a:buNone/>
            </a:pPr>
            <a:r>
              <a:rPr lang="en-US" sz="2800" b="1">
                <a:latin typeface="Times New Roman" pitchFamily="18" charset="0"/>
              </a:rPr>
              <a:t>Смрт				</a:t>
            </a:r>
            <a:r>
              <a:rPr lang="sr-Latn-CS" sz="2800" b="1">
                <a:latin typeface="Times New Roman" pitchFamily="18" charset="0"/>
              </a:rPr>
              <a:t>        </a:t>
            </a:r>
            <a:r>
              <a:rPr lang="en-US" sz="2800" b="1">
                <a:latin typeface="Times New Roman" pitchFamily="18" charset="0"/>
              </a:rPr>
              <a:t>10-11 литара (15% ТМ)</a:t>
            </a:r>
          </a:p>
          <a:p>
            <a:pPr>
              <a:spcBef>
                <a:spcPct val="50000"/>
              </a:spcBef>
              <a:buFont typeface="Arial" charset="0"/>
              <a:buNone/>
            </a:pPr>
            <a:endParaRPr lang="en-US" sz="2400">
              <a:latin typeface="Times New Roman" pitchFamily="18" charset="0"/>
            </a:endParaRPr>
          </a:p>
        </p:txBody>
      </p:sp>
    </p:spTree>
  </p:cSld>
  <p:clrMapOvr>
    <a:masterClrMapping/>
  </p:clrMapOvr>
  <p:transition advTm="33199"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611188" y="765175"/>
            <a:ext cx="8229600" cy="1384300"/>
          </a:xfrm>
        </p:spPr>
        <p:txBody>
          <a:bodyPr/>
          <a:lstStyle/>
          <a:p>
            <a:r>
              <a:rPr lang="sr-Latn-CS" sz="3200" b="1" smtClean="0"/>
              <a:t>Вода и њена </a:t>
            </a:r>
            <a:r>
              <a:rPr lang="en-US" sz="3200" b="1" smtClean="0"/>
              <a:t>в</a:t>
            </a:r>
            <a:r>
              <a:rPr lang="sr-Latn-CS" sz="3200" b="1" smtClean="0"/>
              <a:t>ажност</a:t>
            </a:r>
            <a:endParaRPr lang="en-US" sz="3200" b="1" smtClean="0"/>
          </a:p>
        </p:txBody>
      </p:sp>
      <p:sp>
        <p:nvSpPr>
          <p:cNvPr id="96259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250825" y="1989138"/>
            <a:ext cx="8229600" cy="4114800"/>
          </a:xfrm>
        </p:spPr>
        <p:txBody>
          <a:bodyPr/>
          <a:lstStyle/>
          <a:p>
            <a:pPr algn="just"/>
            <a:r>
              <a:rPr lang="sr-Latn-CS" sz="2800" b="1" smtClean="0"/>
              <a:t>Ч</a:t>
            </a:r>
            <a:r>
              <a:rPr lang="en-GB" sz="2800" b="1" smtClean="0"/>
              <a:t>овек може да гладује</a:t>
            </a:r>
            <a:r>
              <a:rPr lang="sr-Latn-CS" sz="2800" b="1" smtClean="0"/>
              <a:t> око </a:t>
            </a:r>
            <a:r>
              <a:rPr lang="en-GB" sz="2800" b="1" smtClean="0"/>
              <a:t> </a:t>
            </a:r>
            <a:r>
              <a:rPr lang="sr-Latn-CS" sz="2800" b="1" smtClean="0"/>
              <a:t>4</a:t>
            </a:r>
            <a:r>
              <a:rPr lang="en-GB" sz="2800" b="1" smtClean="0"/>
              <a:t>0 дана</a:t>
            </a:r>
            <a:r>
              <a:rPr lang="sr-Latn-CS" sz="2800" b="1" smtClean="0"/>
              <a:t>, </a:t>
            </a:r>
            <a:r>
              <a:rPr lang="en-GB" sz="2800" b="1" smtClean="0"/>
              <a:t>али без воде не може да издржи ни 10 дана.</a:t>
            </a:r>
          </a:p>
          <a:p>
            <a:pPr algn="just">
              <a:buFont typeface="Arial" charset="0"/>
              <a:buNone/>
            </a:pPr>
            <a:endParaRPr lang="sr-Latn-CS" sz="2800" b="1" smtClean="0"/>
          </a:p>
          <a:p>
            <a:pPr algn="just"/>
            <a:r>
              <a:rPr lang="en-GB" sz="2800" b="1" smtClean="0"/>
              <a:t>Недовољно уношење воде постепено и неприметно мења физиологију организма и доводи до низа хроничних дегенеративних промена ткива и органа.</a:t>
            </a:r>
            <a:r>
              <a:rPr lang="en-US" sz="2800" b="1" smtClean="0">
                <a:solidFill>
                  <a:schemeClr val="tx2"/>
                </a:solidFill>
              </a:rPr>
              <a:t> </a:t>
            </a:r>
          </a:p>
        </p:txBody>
      </p:sp>
    </p:spTree>
  </p:cSld>
  <p:clrMapOvr>
    <a:masterClrMapping/>
  </p:clrMapOvr>
  <p:transition advTm="2301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549275"/>
            <a:ext cx="6948487" cy="692150"/>
          </a:xfrm>
        </p:spPr>
        <p:txBody>
          <a:bodyPr/>
          <a:lstStyle/>
          <a:p>
            <a:pPr algn="l"/>
            <a:r>
              <a:rPr lang="sr-Cyrl-CS" sz="2800" b="1" dirty="0" smtClean="0">
                <a:latin typeface="Arial" charset="0"/>
              </a:rPr>
              <a:t>ПРЕПОРУКЕ ЗА ЕНЕРГЕТСКИ УНОС</a:t>
            </a:r>
            <a:endParaRPr lang="sr-Latn-CS" sz="2800" b="1" dirty="0" smtClean="0">
              <a:latin typeface="Arial" charset="0"/>
            </a:endParaRPr>
          </a:p>
        </p:txBody>
      </p:sp>
      <p:sp>
        <p:nvSpPr>
          <p:cNvPr id="15363" name="Rectangle 3"/>
          <p:cNvSpPr>
            <a:spLocks noGrp="1" noChangeArrowheads="1"/>
          </p:cNvSpPr>
          <p:nvPr>
            <p:ph idx="1"/>
          </p:nvPr>
        </p:nvSpPr>
        <p:spPr>
          <a:xfrm>
            <a:off x="395288" y="1412875"/>
            <a:ext cx="8567737" cy="4608513"/>
          </a:xfrm>
        </p:spPr>
        <p:txBody>
          <a:bodyPr/>
          <a:lstStyle/>
          <a:p>
            <a:pPr marL="533400" indent="-533400">
              <a:lnSpc>
                <a:spcPct val="90000"/>
              </a:lnSpc>
              <a:buFontTx/>
              <a:buNone/>
            </a:pPr>
            <a:r>
              <a:rPr lang="sr-Cyrl-CS" sz="2400" b="1" smtClean="0">
                <a:latin typeface="Arial" charset="0"/>
              </a:rPr>
              <a:t>Енергетске потребе сваког појединца зависе од</a:t>
            </a:r>
            <a:endParaRPr lang="sr-Cyrl-CS" sz="2400" smtClean="0">
              <a:latin typeface="Arial" charset="0"/>
            </a:endParaRPr>
          </a:p>
          <a:p>
            <a:pPr marL="533400" indent="-533400">
              <a:lnSpc>
                <a:spcPct val="90000"/>
              </a:lnSpc>
              <a:buFontTx/>
              <a:buNone/>
            </a:pPr>
            <a:endParaRPr lang="en-US" sz="2400" smtClean="0">
              <a:latin typeface="Arial" charset="0"/>
            </a:endParaRPr>
          </a:p>
          <a:p>
            <a:pPr marL="1295400" lvl="2" indent="-3810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sr-Cyrl-CS" smtClean="0">
                <a:latin typeface="Arial" charset="0"/>
              </a:rPr>
              <a:t>Енергије потребне за одвијање </a:t>
            </a:r>
            <a:r>
              <a:rPr lang="sr-Cyrl-CS" b="1" smtClean="0">
                <a:latin typeface="Arial" charset="0"/>
              </a:rPr>
              <a:t>базалног метаболизма</a:t>
            </a:r>
          </a:p>
          <a:p>
            <a:pPr marL="1295400" lvl="2" indent="-381000">
              <a:lnSpc>
                <a:spcPct val="90000"/>
              </a:lnSpc>
              <a:buFont typeface="Wingdings" pitchFamily="2" charset="2"/>
              <a:buAutoNum type="arabicPeriod"/>
            </a:pPr>
            <a:endParaRPr lang="en-US" b="1" smtClean="0">
              <a:latin typeface="Arial" charset="0"/>
            </a:endParaRPr>
          </a:p>
          <a:p>
            <a:pPr marL="1295400" lvl="2" indent="-3810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sr-Cyrl-CS" smtClean="0">
                <a:latin typeface="Arial" charset="0"/>
              </a:rPr>
              <a:t>Енергије потребне за </a:t>
            </a:r>
            <a:r>
              <a:rPr lang="sr-Cyrl-CS" b="1" smtClean="0">
                <a:latin typeface="Arial" charset="0"/>
              </a:rPr>
              <a:t>физичку активност</a:t>
            </a:r>
          </a:p>
          <a:p>
            <a:pPr marL="1295400" lvl="2" indent="-381000">
              <a:lnSpc>
                <a:spcPct val="90000"/>
              </a:lnSpc>
              <a:buFont typeface="Wingdings" pitchFamily="2" charset="2"/>
              <a:buAutoNum type="arabicPeriod"/>
            </a:pPr>
            <a:endParaRPr lang="en-US" smtClean="0">
              <a:latin typeface="Arial" charset="0"/>
            </a:endParaRPr>
          </a:p>
          <a:p>
            <a:pPr marL="1295400" lvl="2" indent="-3810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sr-Cyrl-CS" smtClean="0">
                <a:latin typeface="Arial" charset="0"/>
              </a:rPr>
              <a:t>Енергије за </a:t>
            </a:r>
            <a:r>
              <a:rPr lang="sr-Cyrl-CS" b="1" smtClean="0">
                <a:latin typeface="Arial" charset="0"/>
              </a:rPr>
              <a:t>специфично динамско дејство хране</a:t>
            </a:r>
          </a:p>
          <a:p>
            <a:pPr marL="1295400" lvl="2" indent="-381000">
              <a:lnSpc>
                <a:spcPct val="90000"/>
              </a:lnSpc>
              <a:buFont typeface="Wingdings" pitchFamily="2" charset="2"/>
              <a:buAutoNum type="arabicPeriod"/>
            </a:pPr>
            <a:endParaRPr lang="en-US" b="1" smtClean="0">
              <a:latin typeface="Arial" charset="0"/>
            </a:endParaRPr>
          </a:p>
          <a:p>
            <a:pPr marL="1295400" lvl="2" indent="-3810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sr-Cyrl-CS" smtClean="0">
                <a:latin typeface="Arial" charset="0"/>
              </a:rPr>
              <a:t>Енергије за </a:t>
            </a:r>
            <a:r>
              <a:rPr lang="sr-Cyrl-CS" b="1" smtClean="0">
                <a:latin typeface="Arial" charset="0"/>
              </a:rPr>
              <a:t>раст нових ткива</a:t>
            </a:r>
            <a:r>
              <a:rPr lang="sr-Cyrl-CS" smtClean="0">
                <a:latin typeface="Arial" charset="0"/>
              </a:rPr>
              <a:t> (деца, труднице, дојиље)</a:t>
            </a:r>
            <a:endParaRPr lang="sr-Latn-CS" smtClean="0">
              <a:latin typeface="Arial" charset="0"/>
            </a:endParaRPr>
          </a:p>
        </p:txBody>
      </p:sp>
    </p:spTree>
  </p:cSld>
  <p:clrMapOvr>
    <a:masterClrMapping/>
  </p:clrMapOvr>
  <p:transition advTm="15279"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395288" y="1341438"/>
            <a:ext cx="8569325" cy="4679950"/>
          </a:xfrm>
        </p:spPr>
        <p:txBody>
          <a:bodyPr>
            <a:normAutofit/>
          </a:bodyPr>
          <a:lstStyle/>
          <a:p>
            <a:pPr marL="190500" indent="-190500" algn="l">
              <a:lnSpc>
                <a:spcPct val="80000"/>
              </a:lnSpc>
              <a:spcBef>
                <a:spcPct val="50000"/>
              </a:spcBef>
              <a:buFontTx/>
              <a:buChar char="•"/>
            </a:pPr>
            <a:r>
              <a:rPr lang="ru-RU" sz="2000" b="1" smtClean="0">
                <a:solidFill>
                  <a:schemeClr val="tx1"/>
                </a:solidFill>
                <a:latin typeface="Arial" charset="0"/>
              </a:rPr>
              <a:t>састојци намирница који су неопходни за одржавање живота, раст, развој и репродукцију.</a:t>
            </a:r>
            <a:endParaRPr lang="sr-Latn-CS" sz="2000" b="1" smtClean="0">
              <a:solidFill>
                <a:schemeClr val="tx1"/>
              </a:solidFill>
              <a:latin typeface="Arial" charset="0"/>
            </a:endParaRPr>
          </a:p>
          <a:p>
            <a:pPr marL="190500" indent="-190500" algn="l">
              <a:lnSpc>
                <a:spcPct val="80000"/>
              </a:lnSpc>
              <a:spcBef>
                <a:spcPct val="50000"/>
              </a:spcBef>
              <a:buFontTx/>
              <a:buChar char="•"/>
            </a:pPr>
            <a:r>
              <a:rPr lang="sr-Latn-CS" sz="2000" b="1" smtClean="0">
                <a:solidFill>
                  <a:schemeClr val="tx1"/>
                </a:solidFill>
                <a:latin typeface="Arial" charset="0"/>
              </a:rPr>
              <a:t>Подела</a:t>
            </a:r>
            <a:endParaRPr lang="en-US" sz="2000" b="1" smtClean="0">
              <a:solidFill>
                <a:schemeClr val="tx1"/>
              </a:solidFill>
              <a:latin typeface="Arial" charset="0"/>
            </a:endParaRPr>
          </a:p>
          <a:p>
            <a:pPr marL="190500" indent="-190500" algn="l">
              <a:lnSpc>
                <a:spcPct val="80000"/>
              </a:lnSpc>
              <a:spcBef>
                <a:spcPct val="50000"/>
              </a:spcBef>
              <a:buFontTx/>
              <a:buNone/>
            </a:pPr>
            <a:endParaRPr lang="sr-Latn-CS" sz="2000" b="1" smtClean="0">
              <a:solidFill>
                <a:schemeClr val="tx1"/>
              </a:solidFill>
              <a:latin typeface="Arial" charset="0"/>
            </a:endParaRPr>
          </a:p>
          <a:p>
            <a:pPr marL="190500" indent="-190500" algn="just">
              <a:lnSpc>
                <a:spcPct val="70000"/>
              </a:lnSpc>
              <a:buClr>
                <a:schemeClr val="bg2"/>
              </a:buClr>
              <a:buFont typeface="Wingdings" pitchFamily="2" charset="2"/>
              <a:buAutoNum type="arabicPeriod"/>
            </a:pPr>
            <a:r>
              <a:rPr lang="en-US" sz="2000" b="1" smtClean="0">
                <a:solidFill>
                  <a:schemeClr val="tx1"/>
                </a:solidFill>
                <a:latin typeface="Arial" charset="0"/>
              </a:rPr>
              <a:t>По значају за организам</a:t>
            </a:r>
          </a:p>
          <a:p>
            <a:pPr marL="1066800" lvl="2" indent="-152400" algn="just">
              <a:lnSpc>
                <a:spcPct val="70000"/>
              </a:lnSpc>
              <a:buClr>
                <a:schemeClr val="tx1"/>
              </a:buClr>
              <a:buFontTx/>
              <a:buChar char="•"/>
            </a:pPr>
            <a:r>
              <a:rPr lang="en-US" sz="2000" b="1" smtClean="0">
                <a:solidFill>
                  <a:schemeClr val="accent1"/>
                </a:solidFill>
                <a:latin typeface="Arial" charset="0"/>
              </a:rPr>
              <a:t>Битне</a:t>
            </a:r>
            <a:r>
              <a:rPr lang="sr-Latn-CS" sz="2000" b="1" smtClean="0">
                <a:solidFill>
                  <a:schemeClr val="accent1"/>
                </a:solidFill>
                <a:latin typeface="Arial" charset="0"/>
              </a:rPr>
              <a:t> </a:t>
            </a:r>
            <a:r>
              <a:rPr lang="sr-Latn-CS" sz="2000" b="1" smtClean="0">
                <a:solidFill>
                  <a:schemeClr val="tx1"/>
                </a:solidFill>
                <a:latin typeface="Arial" charset="0"/>
              </a:rPr>
              <a:t>- н</a:t>
            </a:r>
            <a:r>
              <a:rPr lang="fr-FR" sz="2000" b="1" smtClean="0">
                <a:solidFill>
                  <a:schemeClr val="tx1"/>
                </a:solidFill>
                <a:latin typeface="Arial" charset="0"/>
              </a:rPr>
              <a:t>е стварају се у организму </a:t>
            </a:r>
            <a:endParaRPr lang="sr-Latn-CS" sz="2000" b="1" smtClean="0">
              <a:solidFill>
                <a:schemeClr val="tx1"/>
              </a:solidFill>
              <a:latin typeface="Arial" charset="0"/>
            </a:endParaRPr>
          </a:p>
          <a:p>
            <a:pPr marL="1066800" lvl="2" indent="-152400" algn="just">
              <a:lnSpc>
                <a:spcPct val="70000"/>
              </a:lnSpc>
              <a:buClr>
                <a:schemeClr val="tx1"/>
              </a:buClr>
              <a:buFontTx/>
              <a:buChar char="•"/>
            </a:pPr>
            <a:r>
              <a:rPr lang="en-US" sz="2000" b="1" smtClean="0">
                <a:solidFill>
                  <a:schemeClr val="accent1"/>
                </a:solidFill>
                <a:latin typeface="Arial" charset="0"/>
              </a:rPr>
              <a:t>Небитн</a:t>
            </a:r>
            <a:r>
              <a:rPr lang="sr-Latn-CS" sz="2000" b="1" smtClean="0">
                <a:solidFill>
                  <a:schemeClr val="accent1"/>
                </a:solidFill>
                <a:latin typeface="Arial" charset="0"/>
              </a:rPr>
              <a:t>е</a:t>
            </a:r>
            <a:r>
              <a:rPr lang="sr-Latn-CS" sz="2000" b="1" smtClean="0">
                <a:solidFill>
                  <a:schemeClr val="tx1"/>
                </a:solidFill>
                <a:latin typeface="Arial" charset="0"/>
              </a:rPr>
              <a:t> - н</a:t>
            </a:r>
            <a:r>
              <a:rPr lang="en-US" sz="2000" b="1" smtClean="0">
                <a:solidFill>
                  <a:schemeClr val="tx1"/>
                </a:solidFill>
                <a:latin typeface="Arial" charset="0"/>
              </a:rPr>
              <a:t>ису неопходне, али имају своју улогу у организму и </a:t>
            </a:r>
            <a:r>
              <a:rPr lang="sr-Latn-CS" sz="2000" b="1" smtClean="0">
                <a:solidFill>
                  <a:schemeClr val="tx1"/>
                </a:solidFill>
                <a:latin typeface="Arial" charset="0"/>
              </a:rPr>
              <a:t>	</a:t>
            </a:r>
            <a:r>
              <a:rPr lang="en-US" sz="2000" b="1" smtClean="0">
                <a:solidFill>
                  <a:schemeClr val="tx1"/>
                </a:solidFill>
                <a:latin typeface="Arial" charset="0"/>
              </a:rPr>
              <a:t>повољно делују на здравље (флавони, флавоноиди и др.)</a:t>
            </a:r>
          </a:p>
          <a:p>
            <a:pPr marL="1066800" lvl="2" indent="-152400" algn="just">
              <a:lnSpc>
                <a:spcPct val="70000"/>
              </a:lnSpc>
              <a:buClr>
                <a:schemeClr val="tx1"/>
              </a:buClr>
              <a:buFontTx/>
              <a:buNone/>
            </a:pPr>
            <a:endParaRPr lang="sr-Latn-CS" sz="2000" b="1" smtClean="0">
              <a:solidFill>
                <a:schemeClr val="tx1"/>
              </a:solidFill>
              <a:latin typeface="Arial" charset="0"/>
            </a:endParaRPr>
          </a:p>
          <a:p>
            <a:pPr marL="190500" indent="-190500" algn="just">
              <a:lnSpc>
                <a:spcPct val="70000"/>
              </a:lnSpc>
              <a:buClr>
                <a:schemeClr val="tx1"/>
              </a:buClr>
            </a:pPr>
            <a:r>
              <a:rPr lang="nl-NL" sz="2000" b="1" smtClean="0">
                <a:solidFill>
                  <a:schemeClr val="tx1"/>
                </a:solidFill>
                <a:latin typeface="Arial" charset="0"/>
              </a:rPr>
              <a:t>2. По значају у стварању енергије</a:t>
            </a:r>
            <a:endParaRPr lang="sr-Latn-CS" sz="2000" b="1" smtClean="0">
              <a:solidFill>
                <a:schemeClr val="tx1"/>
              </a:solidFill>
              <a:latin typeface="Arial" charset="0"/>
            </a:endParaRPr>
          </a:p>
          <a:p>
            <a:pPr marL="1066800" lvl="2" indent="-152400" algn="just">
              <a:lnSpc>
                <a:spcPct val="70000"/>
              </a:lnSpc>
              <a:buClr>
                <a:schemeClr val="tx1"/>
              </a:buClr>
              <a:buFontTx/>
              <a:buChar char="•"/>
            </a:pPr>
            <a:r>
              <a:rPr lang="nl-NL" sz="2000" b="1" smtClean="0">
                <a:solidFill>
                  <a:schemeClr val="accent1"/>
                </a:solidFill>
                <a:latin typeface="Arial" charset="0"/>
              </a:rPr>
              <a:t>Макронутријенси</a:t>
            </a:r>
            <a:r>
              <a:rPr lang="sr-Latn-CS" sz="2000" b="1" smtClean="0">
                <a:solidFill>
                  <a:schemeClr val="tx1"/>
                </a:solidFill>
                <a:latin typeface="Arial" charset="0"/>
              </a:rPr>
              <a:t> - н</a:t>
            </a:r>
            <a:r>
              <a:rPr lang="nl-NL" sz="2000" b="1" smtClean="0">
                <a:solidFill>
                  <a:schemeClr val="tx1"/>
                </a:solidFill>
                <a:latin typeface="Arial" charset="0"/>
              </a:rPr>
              <a:t>осиоци су енергије (угљени хидрати, масти, беланчевине) и уз воду чине највећи део намирница.</a:t>
            </a:r>
            <a:endParaRPr lang="sr-Latn-CS" sz="2000" b="1" smtClean="0">
              <a:solidFill>
                <a:schemeClr val="tx1"/>
              </a:solidFill>
              <a:latin typeface="Arial" charset="0"/>
            </a:endParaRPr>
          </a:p>
          <a:p>
            <a:pPr marL="1066800" lvl="2" indent="-152400" algn="just">
              <a:lnSpc>
                <a:spcPct val="70000"/>
              </a:lnSpc>
              <a:buClr>
                <a:schemeClr val="tx1"/>
              </a:buClr>
              <a:buFontTx/>
              <a:buChar char="•"/>
            </a:pPr>
            <a:r>
              <a:rPr lang="nl-NL" sz="2000" b="1" smtClean="0">
                <a:solidFill>
                  <a:schemeClr val="accent1"/>
                </a:solidFill>
                <a:latin typeface="Arial" charset="0"/>
              </a:rPr>
              <a:t>Микронутријенси</a:t>
            </a:r>
            <a:r>
              <a:rPr lang="sr-Latn-CS" sz="2000" b="1" smtClean="0">
                <a:solidFill>
                  <a:schemeClr val="tx1"/>
                </a:solidFill>
                <a:latin typeface="Arial" charset="0"/>
              </a:rPr>
              <a:t> - п</a:t>
            </a:r>
            <a:r>
              <a:rPr lang="nl-NL" sz="2000" b="1" smtClean="0">
                <a:solidFill>
                  <a:schemeClr val="tx1"/>
                </a:solidFill>
                <a:latin typeface="Arial" charset="0"/>
              </a:rPr>
              <a:t>отребни су у знатно мањим количинама и налазе се у скоро </a:t>
            </a:r>
            <a:r>
              <a:rPr lang="sr-Latn-CS" sz="2000" b="1" smtClean="0">
                <a:solidFill>
                  <a:schemeClr val="tx1"/>
                </a:solidFill>
                <a:latin typeface="Arial" charset="0"/>
              </a:rPr>
              <a:t>	</a:t>
            </a:r>
            <a:r>
              <a:rPr lang="nl-NL" sz="2000" b="1" smtClean="0">
                <a:solidFill>
                  <a:schemeClr val="tx1"/>
                </a:solidFill>
                <a:latin typeface="Arial" charset="0"/>
              </a:rPr>
              <a:t>свим намирницама (минералне материје и витамини).</a:t>
            </a:r>
            <a:endParaRPr lang="en-US" sz="2000" b="1" smtClean="0">
              <a:solidFill>
                <a:schemeClr val="tx1"/>
              </a:solidFill>
              <a:latin typeface="Arial" charset="0"/>
            </a:endParaRPr>
          </a:p>
          <a:p>
            <a:pPr marL="190500" indent="-190500" algn="just">
              <a:lnSpc>
                <a:spcPct val="70000"/>
              </a:lnSpc>
              <a:buClr>
                <a:schemeClr val="tx1"/>
              </a:buClr>
            </a:pPr>
            <a:endParaRPr lang="en-US" sz="2000" b="1" smtClean="0">
              <a:solidFill>
                <a:srgbClr val="898989"/>
              </a:solidFill>
              <a:latin typeface="Arial" charset="0"/>
            </a:endParaRPr>
          </a:p>
        </p:txBody>
      </p:sp>
      <p:sp>
        <p:nvSpPr>
          <p:cNvPr id="62467" name="Text Box 3"/>
          <p:cNvSpPr txBox="1">
            <a:spLocks noChangeArrowheads="1"/>
          </p:cNvSpPr>
          <p:nvPr/>
        </p:nvSpPr>
        <p:spPr bwMode="auto">
          <a:xfrm>
            <a:off x="323850" y="549275"/>
            <a:ext cx="80645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sz="2800" b="1" dirty="0">
                <a:latin typeface="Arial" charset="0"/>
              </a:rPr>
              <a:t>ХРАНЉИВЕ МАТЕРИЈЕ</a:t>
            </a:r>
          </a:p>
        </p:txBody>
      </p:sp>
    </p:spTree>
  </p:cSld>
  <p:clrMapOvr>
    <a:masterClrMapping/>
  </p:clrMapOvr>
  <p:transition advTm="29948"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07950" y="981075"/>
            <a:ext cx="8856663" cy="5688013"/>
          </a:xfrm>
        </p:spPr>
        <p:txBody>
          <a:bodyPr/>
          <a:lstStyle/>
          <a:p>
            <a:pPr marL="190500" indent="-190500" algn="just">
              <a:lnSpc>
                <a:spcPct val="80000"/>
              </a:lnSpc>
              <a:buFont typeface="Arial" charset="0"/>
              <a:buChar char="•"/>
            </a:pPr>
            <a:r>
              <a:rPr lang="ru-RU" sz="2000" b="1" i="1" smtClean="0">
                <a:solidFill>
                  <a:schemeClr val="tx1"/>
                </a:solidFill>
                <a:latin typeface="Arial" charset="0"/>
              </a:rPr>
              <a:t>сложен процес физичке и хемијске обраде унете хране у дигестивни тракт</a:t>
            </a:r>
            <a:r>
              <a:rPr lang="sr-Latn-CS" sz="2000" b="1" i="1" smtClean="0">
                <a:solidFill>
                  <a:schemeClr val="tx1"/>
                </a:solidFill>
                <a:latin typeface="Arial" charset="0"/>
              </a:rPr>
              <a:t> </a:t>
            </a:r>
            <a:r>
              <a:rPr lang="ru-RU" sz="2000" b="1" i="1" smtClean="0">
                <a:solidFill>
                  <a:schemeClr val="tx1"/>
                </a:solidFill>
                <a:latin typeface="Arial" charset="0"/>
              </a:rPr>
              <a:t>у циљу припреме унете хране у облик који може да се апсорбује. </a:t>
            </a:r>
            <a:endParaRPr lang="sr-Latn-CS" sz="2000" b="1" i="1" smtClean="0">
              <a:solidFill>
                <a:schemeClr val="tx1"/>
              </a:solidFill>
              <a:latin typeface="Arial" charset="0"/>
            </a:endParaRPr>
          </a:p>
          <a:p>
            <a:pPr marL="190500" indent="-190500" algn="just">
              <a:lnSpc>
                <a:spcPct val="80000"/>
              </a:lnSpc>
              <a:buFont typeface="Arial" charset="0"/>
              <a:buChar char="•"/>
            </a:pPr>
            <a:r>
              <a:rPr lang="nl-NL" sz="2000" b="1" i="1" smtClean="0">
                <a:solidFill>
                  <a:schemeClr val="tx1"/>
                </a:solidFill>
                <a:latin typeface="Arial" charset="0"/>
              </a:rPr>
              <a:t>може бити</a:t>
            </a:r>
            <a:endParaRPr lang="sr-Latn-CS" sz="2000" b="1" i="1" smtClean="0">
              <a:solidFill>
                <a:schemeClr val="tx1"/>
              </a:solidFill>
              <a:latin typeface="Arial" charset="0"/>
            </a:endParaRPr>
          </a:p>
          <a:p>
            <a:pPr marL="628650" lvl="1" indent="-171450" algn="just">
              <a:lnSpc>
                <a:spcPct val="80000"/>
              </a:lnSpc>
              <a:buFont typeface="Arial" charset="0"/>
              <a:buChar char="–"/>
            </a:pPr>
            <a:r>
              <a:rPr lang="nl-NL" sz="2000" b="1" i="1" smtClean="0">
                <a:solidFill>
                  <a:schemeClr val="tx1"/>
                </a:solidFill>
                <a:latin typeface="Arial" charset="0"/>
              </a:rPr>
              <a:t>Механичко</a:t>
            </a:r>
            <a:endParaRPr lang="sr-Latn-CS" sz="1800" b="1" smtClean="0">
              <a:solidFill>
                <a:schemeClr val="tx1"/>
              </a:solidFill>
              <a:latin typeface="Arial" charset="0"/>
            </a:endParaRPr>
          </a:p>
          <a:p>
            <a:pPr marL="1066800" lvl="2" indent="-152400" algn="just">
              <a:lnSpc>
                <a:spcPct val="80000"/>
              </a:lnSpc>
              <a:buFont typeface="Arial" charset="0"/>
              <a:buChar char="•"/>
            </a:pPr>
            <a:r>
              <a:rPr lang="sr-Latn-CS" sz="2000" b="1" smtClean="0">
                <a:solidFill>
                  <a:schemeClr val="tx1"/>
                </a:solidFill>
                <a:latin typeface="Arial" charset="0"/>
              </a:rPr>
              <a:t>	</a:t>
            </a:r>
            <a:r>
              <a:rPr lang="nl-NL" sz="2000" b="1" smtClean="0">
                <a:solidFill>
                  <a:schemeClr val="tx1"/>
                </a:solidFill>
                <a:latin typeface="Arial" charset="0"/>
              </a:rPr>
              <a:t>Започиње у усној дупљи жвакањем; наставља се гутањем кроз ждрело; потискивањем кроз једњак; прикупљањем, мешањем и пражњењем у желуцу; мешањем и потискивањем садржаја у танком и дебелом цреву до избацивања. </a:t>
            </a:r>
            <a:r>
              <a:rPr lang="en-US" sz="2000" b="1" smtClean="0">
                <a:solidFill>
                  <a:schemeClr val="tx1"/>
                </a:solidFill>
                <a:latin typeface="Arial" charset="0"/>
              </a:rPr>
              <a:t>Све ове радње контролише нервни систем, бројни хормони и локалне регулаторне супстанце. </a:t>
            </a:r>
            <a:endParaRPr lang="sr-Latn-CS" sz="1600" b="1" i="1" smtClean="0">
              <a:solidFill>
                <a:schemeClr val="tx1"/>
              </a:solidFill>
              <a:latin typeface="Arial" charset="0"/>
            </a:endParaRPr>
          </a:p>
          <a:p>
            <a:pPr marL="628650" lvl="1" indent="-171450" algn="just">
              <a:lnSpc>
                <a:spcPct val="80000"/>
              </a:lnSpc>
              <a:buFont typeface="Arial" charset="0"/>
              <a:buChar char="–"/>
            </a:pPr>
            <a:r>
              <a:rPr lang="en-US" sz="2000" b="1" i="1" smtClean="0">
                <a:solidFill>
                  <a:schemeClr val="tx1"/>
                </a:solidFill>
                <a:latin typeface="Arial" charset="0"/>
              </a:rPr>
              <a:t>Хемијско</a:t>
            </a:r>
            <a:endParaRPr lang="sr-Latn-CS" sz="1800" b="1" smtClean="0">
              <a:solidFill>
                <a:schemeClr val="tx1"/>
              </a:solidFill>
              <a:latin typeface="Arial" charset="0"/>
            </a:endParaRPr>
          </a:p>
          <a:p>
            <a:pPr marL="1066800" lvl="2" indent="-152400" algn="just">
              <a:lnSpc>
                <a:spcPct val="80000"/>
              </a:lnSpc>
              <a:buFont typeface="Arial" charset="0"/>
              <a:buChar char="•"/>
            </a:pPr>
            <a:r>
              <a:rPr lang="sr-Latn-CS" sz="2000" b="1" smtClean="0">
                <a:solidFill>
                  <a:schemeClr val="tx1"/>
                </a:solidFill>
                <a:latin typeface="Arial" charset="0"/>
              </a:rPr>
              <a:t>	</a:t>
            </a:r>
            <a:r>
              <a:rPr lang="en-US" sz="2000" b="1" smtClean="0">
                <a:solidFill>
                  <a:schemeClr val="tx1"/>
                </a:solidFill>
                <a:latin typeface="Arial" charset="0"/>
              </a:rPr>
              <a:t>Започиње у усној дупљи лучењем птијалина, након тога бројних ензима у желуцу, танком и дебелом цреву. Коначан продукт хемијског варења су основне супстанце које се могу апсорбовати и искористити у организму. Суштина је процес хидролитичког уситњавања хране. Учествује нервни систем и хуморални регулаторни механизми. Ово варење је специфична у односу на хранљиву материју. </a:t>
            </a:r>
          </a:p>
          <a:p>
            <a:pPr marL="190500" indent="-190500" algn="just">
              <a:lnSpc>
                <a:spcPct val="80000"/>
              </a:lnSpc>
              <a:buFont typeface="Arial" charset="0"/>
              <a:buChar char="•"/>
            </a:pPr>
            <a:endParaRPr lang="sr-Latn-CS" sz="2000" b="1" smtClean="0">
              <a:solidFill>
                <a:schemeClr val="tx1"/>
              </a:solidFill>
              <a:latin typeface="Arial" charset="0"/>
            </a:endParaRPr>
          </a:p>
          <a:p>
            <a:pPr marL="190500" indent="-190500" algn="just">
              <a:lnSpc>
                <a:spcPct val="80000"/>
              </a:lnSpc>
              <a:buFont typeface="Arial" charset="0"/>
              <a:buChar char="•"/>
            </a:pPr>
            <a:r>
              <a:rPr lang="en-US" sz="2000" b="1" smtClean="0">
                <a:solidFill>
                  <a:schemeClr val="tx1"/>
                </a:solidFill>
                <a:latin typeface="Arial" charset="0"/>
              </a:rPr>
              <a:t>У организму обе врсте варења се одвијају истовремено.</a:t>
            </a:r>
          </a:p>
        </p:txBody>
      </p:sp>
      <p:sp>
        <p:nvSpPr>
          <p:cNvPr id="65539" name="Text Box 3"/>
          <p:cNvSpPr txBox="1">
            <a:spLocks noChangeArrowheads="1"/>
          </p:cNvSpPr>
          <p:nvPr/>
        </p:nvSpPr>
        <p:spPr bwMode="auto">
          <a:xfrm>
            <a:off x="395288" y="260350"/>
            <a:ext cx="5761037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nl-NL" sz="3200" b="1" dirty="0">
                <a:latin typeface="Verdana" pitchFamily="34" charset="0"/>
              </a:rPr>
              <a:t>ВАРЕЊЕ</a:t>
            </a:r>
            <a:endParaRPr lang="en-US" sz="6600" b="1" dirty="0">
              <a:latin typeface="Verdana" pitchFamily="34" charset="0"/>
            </a:endParaRPr>
          </a:p>
        </p:txBody>
      </p:sp>
    </p:spTree>
  </p:cSld>
  <p:clrMapOvr>
    <a:masterClrMapping/>
  </p:clrMapOvr>
  <p:transition advTm="61837"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250825" y="2492375"/>
            <a:ext cx="8280400" cy="2232025"/>
          </a:xfrm>
        </p:spPr>
        <p:txBody>
          <a:bodyPr rtlCol="0">
            <a:normAutofit/>
          </a:bodyPr>
          <a:lstStyle/>
          <a:p>
            <a:pPr marL="190500" indent="-190500" algn="just" fontAlgn="auto">
              <a:lnSpc>
                <a:spcPct val="8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r>
              <a:rPr lang="sr-Latn-CS" sz="2400" b="1" dirty="0" smtClean="0"/>
              <a:t>	</a:t>
            </a:r>
            <a:r>
              <a:rPr lang="en-US" sz="2400" b="1" dirty="0" err="1" smtClean="0">
                <a:solidFill>
                  <a:schemeClr val="tx1"/>
                </a:solidFill>
              </a:rPr>
              <a:t>је</a:t>
            </a:r>
            <a:r>
              <a:rPr lang="en-US" sz="2400" b="1" dirty="0" smtClean="0">
                <a:solidFill>
                  <a:schemeClr val="tx1"/>
                </a:solidFill>
              </a:rPr>
              <a:t> </a:t>
            </a:r>
            <a:r>
              <a:rPr lang="en-US" sz="2400" b="1" dirty="0" err="1" smtClean="0">
                <a:solidFill>
                  <a:schemeClr val="tx1"/>
                </a:solidFill>
              </a:rPr>
              <a:t>процес</a:t>
            </a:r>
            <a:r>
              <a:rPr lang="en-US" sz="2400" b="1" dirty="0" smtClean="0">
                <a:solidFill>
                  <a:schemeClr val="tx1"/>
                </a:solidFill>
              </a:rPr>
              <a:t> </a:t>
            </a:r>
            <a:r>
              <a:rPr lang="en-US" sz="2400" b="1" dirty="0" err="1" smtClean="0">
                <a:solidFill>
                  <a:schemeClr val="tx1"/>
                </a:solidFill>
              </a:rPr>
              <a:t>преузимања</a:t>
            </a:r>
            <a:r>
              <a:rPr lang="en-US" sz="2400" b="1" dirty="0" smtClean="0">
                <a:solidFill>
                  <a:schemeClr val="tx1"/>
                </a:solidFill>
              </a:rPr>
              <a:t> </a:t>
            </a:r>
            <a:r>
              <a:rPr lang="en-US" sz="2400" b="1" dirty="0" err="1" smtClean="0">
                <a:solidFill>
                  <a:schemeClr val="tx1"/>
                </a:solidFill>
              </a:rPr>
              <a:t>коначних</a:t>
            </a:r>
            <a:r>
              <a:rPr lang="en-US" sz="2400" b="1" dirty="0" smtClean="0">
                <a:solidFill>
                  <a:schemeClr val="tx1"/>
                </a:solidFill>
              </a:rPr>
              <a:t> </a:t>
            </a:r>
            <a:r>
              <a:rPr lang="en-US" sz="2400" b="1" dirty="0" err="1" smtClean="0">
                <a:solidFill>
                  <a:schemeClr val="tx1"/>
                </a:solidFill>
              </a:rPr>
              <a:t>производа</a:t>
            </a:r>
            <a:r>
              <a:rPr lang="en-US" sz="2400" b="1" dirty="0" smtClean="0">
                <a:solidFill>
                  <a:schemeClr val="tx1"/>
                </a:solidFill>
              </a:rPr>
              <a:t> </a:t>
            </a:r>
            <a:r>
              <a:rPr lang="en-US" sz="2400" b="1" dirty="0" err="1" smtClean="0">
                <a:solidFill>
                  <a:schemeClr val="tx1"/>
                </a:solidFill>
              </a:rPr>
              <a:t>варења</a:t>
            </a:r>
            <a:r>
              <a:rPr lang="en-US" sz="2400" b="1" dirty="0" smtClean="0">
                <a:solidFill>
                  <a:schemeClr val="tx1"/>
                </a:solidFill>
              </a:rPr>
              <a:t> </a:t>
            </a:r>
            <a:r>
              <a:rPr lang="en-US" sz="2400" b="1" dirty="0" err="1" smtClean="0">
                <a:solidFill>
                  <a:schemeClr val="tx1"/>
                </a:solidFill>
              </a:rPr>
              <a:t>хранљивих</a:t>
            </a:r>
            <a:r>
              <a:rPr lang="en-US" sz="2400" b="1" dirty="0" smtClean="0">
                <a:solidFill>
                  <a:schemeClr val="tx1"/>
                </a:solidFill>
              </a:rPr>
              <a:t> </a:t>
            </a:r>
            <a:r>
              <a:rPr lang="en-US" sz="2400" b="1" dirty="0" err="1" smtClean="0">
                <a:solidFill>
                  <a:schemeClr val="tx1"/>
                </a:solidFill>
              </a:rPr>
              <a:t>материја</a:t>
            </a:r>
            <a:r>
              <a:rPr lang="en-US" sz="2400" b="1" dirty="0" smtClean="0">
                <a:solidFill>
                  <a:schemeClr val="tx1"/>
                </a:solidFill>
              </a:rPr>
              <a:t> </a:t>
            </a:r>
            <a:r>
              <a:rPr lang="en-US" sz="2400" b="1" dirty="0" err="1" smtClean="0">
                <a:solidFill>
                  <a:schemeClr val="tx1"/>
                </a:solidFill>
              </a:rPr>
              <a:t>од</a:t>
            </a:r>
            <a:r>
              <a:rPr lang="en-US" sz="2400" b="1" dirty="0" smtClean="0">
                <a:solidFill>
                  <a:schemeClr val="tx1"/>
                </a:solidFill>
              </a:rPr>
              <a:t> </a:t>
            </a:r>
            <a:r>
              <a:rPr lang="en-US" sz="2400" b="1" dirty="0" err="1" smtClean="0">
                <a:solidFill>
                  <a:schemeClr val="tx1"/>
                </a:solidFill>
              </a:rPr>
              <a:t>стране</a:t>
            </a:r>
            <a:r>
              <a:rPr lang="en-US" sz="2400" b="1" dirty="0" smtClean="0">
                <a:solidFill>
                  <a:schemeClr val="tx1"/>
                </a:solidFill>
              </a:rPr>
              <a:t> </a:t>
            </a:r>
            <a:r>
              <a:rPr lang="en-US" sz="2400" b="1" dirty="0" err="1" smtClean="0">
                <a:solidFill>
                  <a:schemeClr val="tx1"/>
                </a:solidFill>
              </a:rPr>
              <a:t>ћелија</a:t>
            </a:r>
            <a:r>
              <a:rPr lang="en-US" sz="2400" b="1" dirty="0" smtClean="0">
                <a:solidFill>
                  <a:schemeClr val="tx1"/>
                </a:solidFill>
              </a:rPr>
              <a:t> </a:t>
            </a:r>
            <a:r>
              <a:rPr lang="en-US" sz="2400" b="1" dirty="0" err="1" smtClean="0">
                <a:solidFill>
                  <a:schemeClr val="tx1"/>
                </a:solidFill>
              </a:rPr>
              <a:t>слузнице</a:t>
            </a:r>
            <a:r>
              <a:rPr lang="en-US" sz="2400" b="1" dirty="0" smtClean="0">
                <a:solidFill>
                  <a:schemeClr val="tx1"/>
                </a:solidFill>
              </a:rPr>
              <a:t> </a:t>
            </a:r>
            <a:r>
              <a:rPr lang="en-US" sz="2400" b="1" dirty="0" err="1" smtClean="0">
                <a:solidFill>
                  <a:schemeClr val="tx1"/>
                </a:solidFill>
              </a:rPr>
              <a:t>танког</a:t>
            </a:r>
            <a:r>
              <a:rPr lang="en-US" sz="2400" b="1" dirty="0" smtClean="0">
                <a:solidFill>
                  <a:schemeClr val="tx1"/>
                </a:solidFill>
              </a:rPr>
              <a:t> </a:t>
            </a:r>
            <a:r>
              <a:rPr lang="en-US" sz="2400" b="1" dirty="0" err="1" smtClean="0">
                <a:solidFill>
                  <a:schemeClr val="tx1"/>
                </a:solidFill>
              </a:rPr>
              <a:t>црева</a:t>
            </a:r>
            <a:r>
              <a:rPr lang="en-US" sz="2400" b="1" dirty="0" smtClean="0">
                <a:solidFill>
                  <a:schemeClr val="tx1"/>
                </a:solidFill>
              </a:rPr>
              <a:t>. </a:t>
            </a:r>
            <a:r>
              <a:rPr lang="en-US" sz="2400" b="1" dirty="0" err="1" smtClean="0">
                <a:solidFill>
                  <a:schemeClr val="tx1"/>
                </a:solidFill>
              </a:rPr>
              <a:t>Изузетак</a:t>
            </a:r>
            <a:r>
              <a:rPr lang="en-US" sz="2400" b="1" dirty="0" smtClean="0">
                <a:solidFill>
                  <a:schemeClr val="tx1"/>
                </a:solidFill>
              </a:rPr>
              <a:t> </a:t>
            </a:r>
            <a:r>
              <a:rPr lang="en-US" sz="2400" b="1" dirty="0" err="1" smtClean="0">
                <a:solidFill>
                  <a:schemeClr val="tx1"/>
                </a:solidFill>
              </a:rPr>
              <a:t>су</a:t>
            </a:r>
            <a:r>
              <a:rPr lang="en-US" sz="2400" b="1" dirty="0" smtClean="0">
                <a:solidFill>
                  <a:schemeClr val="tx1"/>
                </a:solidFill>
              </a:rPr>
              <a:t> </a:t>
            </a:r>
            <a:r>
              <a:rPr lang="en-US" sz="2400" b="1" dirty="0" err="1" smtClean="0">
                <a:solidFill>
                  <a:schemeClr val="tx1"/>
                </a:solidFill>
              </a:rPr>
              <a:t>вода</a:t>
            </a:r>
            <a:r>
              <a:rPr lang="en-US" sz="2400" b="1" dirty="0" smtClean="0">
                <a:solidFill>
                  <a:schemeClr val="tx1"/>
                </a:solidFill>
              </a:rPr>
              <a:t> и </a:t>
            </a:r>
            <a:r>
              <a:rPr lang="en-US" sz="2400" b="1" dirty="0" err="1" smtClean="0">
                <a:solidFill>
                  <a:schemeClr val="tx1"/>
                </a:solidFill>
              </a:rPr>
              <a:t>електролити</a:t>
            </a:r>
            <a:r>
              <a:rPr lang="en-US" sz="2400" b="1" dirty="0" smtClean="0">
                <a:solidFill>
                  <a:schemeClr val="tx1"/>
                </a:solidFill>
              </a:rPr>
              <a:t> </a:t>
            </a:r>
            <a:r>
              <a:rPr lang="en-US" sz="2400" b="1" dirty="0" err="1" smtClean="0">
                <a:solidFill>
                  <a:schemeClr val="tx1"/>
                </a:solidFill>
              </a:rPr>
              <a:t>који</a:t>
            </a:r>
            <a:r>
              <a:rPr lang="en-US" sz="2400" b="1" dirty="0" smtClean="0">
                <a:solidFill>
                  <a:schemeClr val="tx1"/>
                </a:solidFill>
              </a:rPr>
              <a:t> </a:t>
            </a:r>
            <a:r>
              <a:rPr lang="en-US" sz="2400" b="1" dirty="0" err="1" smtClean="0">
                <a:solidFill>
                  <a:schemeClr val="tx1"/>
                </a:solidFill>
              </a:rPr>
              <a:t>се</a:t>
            </a:r>
            <a:r>
              <a:rPr lang="en-US" sz="2400" b="1" dirty="0" smtClean="0">
                <a:solidFill>
                  <a:schemeClr val="tx1"/>
                </a:solidFill>
              </a:rPr>
              <a:t> </a:t>
            </a:r>
            <a:r>
              <a:rPr lang="en-US" sz="2400" b="1" dirty="0" err="1" smtClean="0">
                <a:solidFill>
                  <a:schemeClr val="tx1"/>
                </a:solidFill>
              </a:rPr>
              <a:t>највећим</a:t>
            </a:r>
            <a:r>
              <a:rPr lang="en-US" sz="2400" b="1" dirty="0" smtClean="0">
                <a:solidFill>
                  <a:schemeClr val="tx1"/>
                </a:solidFill>
              </a:rPr>
              <a:t> </a:t>
            </a:r>
            <a:r>
              <a:rPr lang="en-US" sz="2400" b="1" dirty="0" err="1" smtClean="0">
                <a:solidFill>
                  <a:schemeClr val="tx1"/>
                </a:solidFill>
              </a:rPr>
              <a:t>делом</a:t>
            </a:r>
            <a:r>
              <a:rPr lang="en-US" sz="2400" b="1" dirty="0" smtClean="0">
                <a:solidFill>
                  <a:schemeClr val="tx1"/>
                </a:solidFill>
              </a:rPr>
              <a:t> </a:t>
            </a:r>
            <a:r>
              <a:rPr lang="en-US" sz="2400" b="1" dirty="0" err="1" smtClean="0">
                <a:solidFill>
                  <a:schemeClr val="tx1"/>
                </a:solidFill>
              </a:rPr>
              <a:t>апсорбују</a:t>
            </a:r>
            <a:r>
              <a:rPr lang="en-US" sz="2400" b="1" dirty="0" smtClean="0">
                <a:solidFill>
                  <a:schemeClr val="tx1"/>
                </a:solidFill>
              </a:rPr>
              <a:t> у </a:t>
            </a:r>
            <a:r>
              <a:rPr lang="en-US" sz="2400" b="1" dirty="0" err="1" smtClean="0">
                <a:solidFill>
                  <a:schemeClr val="tx1"/>
                </a:solidFill>
              </a:rPr>
              <a:t>дебелом</a:t>
            </a:r>
            <a:r>
              <a:rPr lang="en-US" sz="2400" b="1" dirty="0" smtClean="0">
                <a:solidFill>
                  <a:schemeClr val="tx1"/>
                </a:solidFill>
              </a:rPr>
              <a:t> </a:t>
            </a:r>
            <a:r>
              <a:rPr lang="en-US" sz="2400" b="1" dirty="0" err="1" smtClean="0">
                <a:solidFill>
                  <a:schemeClr val="tx1"/>
                </a:solidFill>
              </a:rPr>
              <a:t>цреву</a:t>
            </a:r>
            <a:r>
              <a:rPr lang="en-US" sz="2400" b="1" dirty="0" smtClean="0">
                <a:solidFill>
                  <a:schemeClr val="tx1"/>
                </a:solidFill>
              </a:rPr>
              <a:t>!</a:t>
            </a:r>
          </a:p>
        </p:txBody>
      </p:sp>
      <p:sp>
        <p:nvSpPr>
          <p:cNvPr id="66563" name="Text Box 3"/>
          <p:cNvSpPr txBox="1">
            <a:spLocks noChangeArrowheads="1"/>
          </p:cNvSpPr>
          <p:nvPr/>
        </p:nvSpPr>
        <p:spPr bwMode="auto">
          <a:xfrm>
            <a:off x="611188" y="1554163"/>
            <a:ext cx="5761037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sz="3200" b="1">
                <a:latin typeface="Verdana" pitchFamily="34" charset="0"/>
              </a:rPr>
              <a:t>АПСОРПЦИЈA</a:t>
            </a:r>
          </a:p>
        </p:txBody>
      </p:sp>
    </p:spTree>
  </p:cSld>
  <p:clrMapOvr>
    <a:masterClrMapping/>
  </p:clrMapOvr>
  <p:transition advTm="14345"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250825" y="2349500"/>
            <a:ext cx="8569325" cy="3960813"/>
          </a:xfrm>
        </p:spPr>
        <p:txBody>
          <a:bodyPr>
            <a:normAutofit/>
          </a:bodyPr>
          <a:lstStyle/>
          <a:p>
            <a:pPr marL="190500" indent="-190500" algn="just">
              <a:lnSpc>
                <a:spcPct val="60000"/>
              </a:lnSpc>
              <a:buFont typeface="Arial" charset="0"/>
              <a:buChar char="•"/>
            </a:pPr>
            <a:r>
              <a:rPr lang="ru-RU" sz="2400" b="1" smtClean="0">
                <a:solidFill>
                  <a:schemeClr val="tx1"/>
                </a:solidFill>
                <a:latin typeface="Arial" charset="0"/>
              </a:rPr>
              <a:t>су хранљиве материје органског порекла</a:t>
            </a:r>
            <a:endParaRPr lang="sr-Latn-CS" sz="2400" b="1" smtClean="0">
              <a:solidFill>
                <a:schemeClr val="tx1"/>
              </a:solidFill>
              <a:latin typeface="Arial" charset="0"/>
            </a:endParaRPr>
          </a:p>
          <a:p>
            <a:pPr marL="190500" indent="-190500" algn="just">
              <a:lnSpc>
                <a:spcPct val="60000"/>
              </a:lnSpc>
            </a:pPr>
            <a:r>
              <a:rPr lang="ru-RU" sz="2400" b="1" smtClean="0">
                <a:solidFill>
                  <a:schemeClr val="tx1"/>
                </a:solidFill>
                <a:latin typeface="Arial" charset="0"/>
              </a:rPr>
              <a:t> најзаступљеније у природи,  у основи су главни</a:t>
            </a:r>
            <a:endParaRPr lang="sr-Latn-CS" sz="2400" b="1" smtClean="0">
              <a:solidFill>
                <a:schemeClr val="tx1"/>
              </a:solidFill>
              <a:latin typeface="Arial" charset="0"/>
            </a:endParaRPr>
          </a:p>
          <a:p>
            <a:pPr marL="190500" indent="-190500" algn="just">
              <a:lnSpc>
                <a:spcPct val="60000"/>
              </a:lnSpc>
            </a:pPr>
            <a:r>
              <a:rPr lang="ru-RU" sz="2400" b="1" smtClean="0">
                <a:solidFill>
                  <a:schemeClr val="tx1"/>
                </a:solidFill>
                <a:latin typeface="Arial" charset="0"/>
              </a:rPr>
              <a:t>извор енергије и неопходни су за одвијање неких</a:t>
            </a:r>
            <a:endParaRPr lang="sr-Latn-CS" sz="2400" b="1" smtClean="0">
              <a:solidFill>
                <a:schemeClr val="tx1"/>
              </a:solidFill>
              <a:latin typeface="Arial" charset="0"/>
            </a:endParaRPr>
          </a:p>
          <a:p>
            <a:pPr marL="190500" indent="-190500" algn="just">
              <a:lnSpc>
                <a:spcPct val="60000"/>
              </a:lnSpc>
            </a:pPr>
            <a:r>
              <a:rPr lang="ru-RU" sz="2400" b="1" smtClean="0">
                <a:solidFill>
                  <a:schemeClr val="tx1"/>
                </a:solidFill>
                <a:latin typeface="Arial" charset="0"/>
              </a:rPr>
              <a:t>метаболичких процеса.</a:t>
            </a:r>
          </a:p>
          <a:p>
            <a:pPr marL="190500" indent="-190500" algn="just">
              <a:lnSpc>
                <a:spcPct val="60000"/>
              </a:lnSpc>
            </a:pPr>
            <a:endParaRPr lang="ru-RU" sz="2400" b="1" smtClean="0">
              <a:solidFill>
                <a:schemeClr val="tx1"/>
              </a:solidFill>
              <a:latin typeface="Arial" charset="0"/>
            </a:endParaRPr>
          </a:p>
          <a:p>
            <a:pPr marL="190500" indent="-190500" algn="just">
              <a:lnSpc>
                <a:spcPct val="60000"/>
              </a:lnSpc>
              <a:buFont typeface="Arial" charset="0"/>
              <a:buChar char="•"/>
            </a:pPr>
            <a:endParaRPr lang="ru-RU" sz="2400" b="1" smtClean="0">
              <a:solidFill>
                <a:schemeClr val="tx1"/>
              </a:solidFill>
              <a:latin typeface="Arial" charset="0"/>
            </a:endParaRPr>
          </a:p>
          <a:p>
            <a:pPr marL="190500" indent="-190500" algn="just">
              <a:lnSpc>
                <a:spcPct val="60000"/>
              </a:lnSpc>
              <a:buFont typeface="Arial" charset="0"/>
              <a:buChar char="•"/>
            </a:pPr>
            <a:r>
              <a:rPr lang="ru-RU" sz="2400" b="1" smtClean="0">
                <a:solidFill>
                  <a:schemeClr val="tx1"/>
                </a:solidFill>
                <a:latin typeface="Arial" charset="0"/>
              </a:rPr>
              <a:t>У исхрани сиромашних и неразвијених</a:t>
            </a:r>
            <a:r>
              <a:rPr lang="sr-Latn-CS" sz="2400" b="1" smtClean="0">
                <a:solidFill>
                  <a:schemeClr val="tx1"/>
                </a:solidFill>
                <a:latin typeface="Arial" charset="0"/>
              </a:rPr>
              <a:t> </a:t>
            </a:r>
            <a:r>
              <a:rPr lang="ru-RU" sz="2400" b="1" smtClean="0">
                <a:solidFill>
                  <a:schemeClr val="tx1"/>
                </a:solidFill>
                <a:latin typeface="Arial" charset="0"/>
              </a:rPr>
              <a:t>учествују и до</a:t>
            </a:r>
            <a:endParaRPr lang="sr-Latn-CS" sz="2400" b="1" smtClean="0">
              <a:solidFill>
                <a:schemeClr val="tx1"/>
              </a:solidFill>
              <a:latin typeface="Arial" charset="0"/>
            </a:endParaRPr>
          </a:p>
          <a:p>
            <a:pPr marL="190500" indent="-190500" algn="just">
              <a:lnSpc>
                <a:spcPct val="60000"/>
              </a:lnSpc>
            </a:pPr>
            <a:r>
              <a:rPr lang="sr-Latn-CS" sz="2400" b="1" smtClean="0">
                <a:solidFill>
                  <a:schemeClr val="tx1"/>
                </a:solidFill>
                <a:latin typeface="Arial" charset="0"/>
              </a:rPr>
              <a:t> </a:t>
            </a:r>
            <a:r>
              <a:rPr lang="ru-RU" sz="2400" b="1" smtClean="0">
                <a:solidFill>
                  <a:schemeClr val="tx1"/>
                </a:solidFill>
                <a:latin typeface="Arial" charset="0"/>
              </a:rPr>
              <a:t>85% енергетског уноса, за разлику од</a:t>
            </a:r>
            <a:r>
              <a:rPr lang="sr-Latn-CS" sz="2400" b="1" smtClean="0">
                <a:solidFill>
                  <a:schemeClr val="tx1"/>
                </a:solidFill>
                <a:latin typeface="Arial" charset="0"/>
              </a:rPr>
              <a:t> </a:t>
            </a:r>
            <a:r>
              <a:rPr lang="ru-RU" sz="2400" b="1" smtClean="0">
                <a:solidFill>
                  <a:schemeClr val="tx1"/>
                </a:solidFill>
                <a:latin typeface="Arial" charset="0"/>
              </a:rPr>
              <a:t>богатих и</a:t>
            </a:r>
            <a:endParaRPr lang="sr-Latn-CS" sz="2400" b="1" smtClean="0">
              <a:solidFill>
                <a:schemeClr val="tx1"/>
              </a:solidFill>
              <a:latin typeface="Arial" charset="0"/>
            </a:endParaRPr>
          </a:p>
          <a:p>
            <a:pPr marL="190500" indent="-190500" algn="just">
              <a:lnSpc>
                <a:spcPct val="60000"/>
              </a:lnSpc>
            </a:pPr>
            <a:r>
              <a:rPr lang="ru-RU" sz="2400" b="1" smtClean="0">
                <a:solidFill>
                  <a:schemeClr val="tx1"/>
                </a:solidFill>
                <a:latin typeface="Arial" charset="0"/>
              </a:rPr>
              <a:t> развијених код којих је енергетски унос oкo 40%.</a:t>
            </a:r>
            <a:r>
              <a:rPr lang="ru-RU" sz="2400" b="1" smtClean="0">
                <a:solidFill>
                  <a:srgbClr val="898989"/>
                </a:solidFill>
                <a:latin typeface="Arial" charset="0"/>
              </a:rPr>
              <a:t> </a:t>
            </a:r>
            <a:endParaRPr lang="sr-Latn-CS" sz="2400" b="1" smtClean="0">
              <a:solidFill>
                <a:srgbClr val="898989"/>
              </a:solidFill>
              <a:latin typeface="Arial" charset="0"/>
            </a:endParaRPr>
          </a:p>
          <a:p>
            <a:pPr marL="190500" indent="-190500" algn="just">
              <a:lnSpc>
                <a:spcPct val="60000"/>
              </a:lnSpc>
              <a:buFont typeface="Arial" charset="0"/>
              <a:buChar char="•"/>
            </a:pPr>
            <a:endParaRPr lang="sr-Latn-CS" sz="2400" b="1" smtClean="0">
              <a:solidFill>
                <a:srgbClr val="898989"/>
              </a:solidFill>
              <a:latin typeface="Arial" charset="0"/>
            </a:endParaRPr>
          </a:p>
          <a:p>
            <a:pPr marL="190500" indent="-190500" algn="just">
              <a:lnSpc>
                <a:spcPct val="60000"/>
              </a:lnSpc>
            </a:pPr>
            <a:endParaRPr lang="en-US" sz="2400" b="1" smtClean="0">
              <a:solidFill>
                <a:srgbClr val="898989"/>
              </a:solidFill>
              <a:latin typeface="Arial" charset="0"/>
            </a:endParaRPr>
          </a:p>
        </p:txBody>
      </p:sp>
      <p:sp>
        <p:nvSpPr>
          <p:cNvPr id="67587" name="Text Box 3"/>
          <p:cNvSpPr txBox="1">
            <a:spLocks noChangeArrowheads="1"/>
          </p:cNvSpPr>
          <p:nvPr/>
        </p:nvSpPr>
        <p:spPr bwMode="auto">
          <a:xfrm>
            <a:off x="395288" y="1196975"/>
            <a:ext cx="7993062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sz="3200" b="1">
                <a:latin typeface="Verdana" pitchFamily="34" charset="0"/>
              </a:rPr>
              <a:t>УГЉЕНИ ХИДРАТИ</a:t>
            </a:r>
            <a:r>
              <a:rPr lang="sr-Latn-CS" sz="3200" b="1">
                <a:latin typeface="Verdana" pitchFamily="34" charset="0"/>
              </a:rPr>
              <a:t>-дефиниција</a:t>
            </a:r>
            <a:r>
              <a:rPr lang="en-US" sz="3200">
                <a:latin typeface="Verdana" pitchFamily="34" charset="0"/>
              </a:rPr>
              <a:t> </a:t>
            </a:r>
          </a:p>
        </p:txBody>
      </p:sp>
    </p:spTree>
  </p:cSld>
  <p:clrMapOvr>
    <a:masterClrMapping/>
  </p:clrMapOvr>
  <p:transition advTm="25966"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79388" y="1700213"/>
            <a:ext cx="8785225" cy="4968875"/>
          </a:xfrm>
        </p:spPr>
        <p:txBody>
          <a:bodyPr>
            <a:normAutofit lnSpcReduction="10000"/>
          </a:bodyPr>
          <a:lstStyle/>
          <a:p>
            <a:pPr marL="190500" indent="-190500" algn="just">
              <a:lnSpc>
                <a:spcPct val="80000"/>
              </a:lnSpc>
            </a:pPr>
            <a:r>
              <a:rPr lang="sr-Latn-CS" sz="2400" b="1" smtClean="0">
                <a:solidFill>
                  <a:srgbClr val="898989"/>
                </a:solidFill>
              </a:rPr>
              <a:t>	</a:t>
            </a:r>
            <a:r>
              <a:rPr lang="en-US" sz="2400" b="1" smtClean="0">
                <a:solidFill>
                  <a:schemeClr val="tx1"/>
                </a:solidFill>
              </a:rPr>
              <a:t>У исхрани људи угљени хидрати деле се у неколико група (</a:t>
            </a:r>
            <a:r>
              <a:rPr lang="en-US" sz="2400" b="1" i="1" smtClean="0">
                <a:solidFill>
                  <a:schemeClr val="tx1"/>
                </a:solidFill>
              </a:rPr>
              <a:t>налазимо их у прородним изворима или настају током технолошке прераде намирнице</a:t>
            </a:r>
            <a:r>
              <a:rPr lang="en-US" sz="2400" b="1" smtClean="0">
                <a:solidFill>
                  <a:schemeClr val="tx1"/>
                </a:solidFill>
              </a:rPr>
              <a:t>)</a:t>
            </a:r>
            <a:endParaRPr lang="sr-Latn-CS" sz="2400" b="1" i="1" smtClean="0">
              <a:solidFill>
                <a:schemeClr val="tx1"/>
              </a:solidFill>
            </a:endParaRPr>
          </a:p>
          <a:p>
            <a:pPr marL="1066800" lvl="2" indent="-152400" algn="just">
              <a:lnSpc>
                <a:spcPct val="80000"/>
              </a:lnSpc>
            </a:pPr>
            <a:r>
              <a:rPr lang="en-US" b="1" i="1" smtClean="0">
                <a:solidFill>
                  <a:schemeClr val="tx1"/>
                </a:solidFill>
              </a:rPr>
              <a:t>1. Моносахариди</a:t>
            </a:r>
            <a:endParaRPr lang="en-US" b="1" smtClean="0">
              <a:solidFill>
                <a:schemeClr val="tx1"/>
              </a:solidFill>
            </a:endParaRPr>
          </a:p>
          <a:p>
            <a:pPr marL="1066800" lvl="2" indent="-152400" algn="just">
              <a:lnSpc>
                <a:spcPct val="80000"/>
              </a:lnSpc>
            </a:pPr>
            <a:r>
              <a:rPr lang="en-US" b="1" smtClean="0">
                <a:solidFill>
                  <a:schemeClr val="tx1"/>
                </a:solidFill>
              </a:rPr>
              <a:t> </a:t>
            </a:r>
            <a:endParaRPr lang="sr-Latn-CS" b="1" i="1" smtClean="0">
              <a:solidFill>
                <a:schemeClr val="tx1"/>
              </a:solidFill>
            </a:endParaRPr>
          </a:p>
          <a:p>
            <a:pPr marL="1066800" lvl="2" indent="-152400" algn="just">
              <a:lnSpc>
                <a:spcPct val="80000"/>
              </a:lnSpc>
            </a:pPr>
            <a:r>
              <a:rPr lang="en-US" b="1" i="1" smtClean="0">
                <a:solidFill>
                  <a:schemeClr val="tx1"/>
                </a:solidFill>
              </a:rPr>
              <a:t>2. Дисахариди</a:t>
            </a:r>
            <a:endParaRPr lang="en-US" b="1" smtClean="0">
              <a:solidFill>
                <a:schemeClr val="tx1"/>
              </a:solidFill>
            </a:endParaRPr>
          </a:p>
          <a:p>
            <a:pPr marL="1066800" lvl="2" indent="-152400" algn="just">
              <a:lnSpc>
                <a:spcPct val="80000"/>
              </a:lnSpc>
            </a:pPr>
            <a:endParaRPr lang="sr-Latn-CS" b="1" i="1" smtClean="0">
              <a:solidFill>
                <a:schemeClr val="tx1"/>
              </a:solidFill>
            </a:endParaRPr>
          </a:p>
          <a:p>
            <a:pPr marL="1066800" lvl="2" indent="-152400" algn="just">
              <a:lnSpc>
                <a:spcPct val="80000"/>
              </a:lnSpc>
            </a:pPr>
            <a:r>
              <a:rPr lang="en-US" b="1" i="1" smtClean="0">
                <a:solidFill>
                  <a:schemeClr val="tx1"/>
                </a:solidFill>
              </a:rPr>
              <a:t>3. Олигосахариди</a:t>
            </a:r>
            <a:endParaRPr lang="en-US" b="1" smtClean="0">
              <a:solidFill>
                <a:schemeClr val="tx1"/>
              </a:solidFill>
            </a:endParaRPr>
          </a:p>
          <a:p>
            <a:pPr marL="1066800" lvl="2" indent="-152400" algn="just">
              <a:lnSpc>
                <a:spcPct val="80000"/>
              </a:lnSpc>
            </a:pPr>
            <a:endParaRPr lang="sr-Latn-CS" b="1" i="1" smtClean="0">
              <a:solidFill>
                <a:schemeClr val="tx1"/>
              </a:solidFill>
            </a:endParaRPr>
          </a:p>
          <a:p>
            <a:pPr marL="1066800" lvl="2" indent="-152400" algn="just">
              <a:lnSpc>
                <a:spcPct val="80000"/>
              </a:lnSpc>
            </a:pPr>
            <a:r>
              <a:rPr lang="en-US" b="1" i="1" smtClean="0">
                <a:solidFill>
                  <a:schemeClr val="tx1"/>
                </a:solidFill>
              </a:rPr>
              <a:t>4. Шећерни алкохол</a:t>
            </a:r>
            <a:endParaRPr lang="fr-FR" b="1" smtClean="0">
              <a:solidFill>
                <a:schemeClr val="tx1"/>
              </a:solidFill>
            </a:endParaRPr>
          </a:p>
          <a:p>
            <a:pPr marL="1066800" lvl="2" indent="-152400" algn="just">
              <a:lnSpc>
                <a:spcPct val="80000"/>
              </a:lnSpc>
            </a:pPr>
            <a:r>
              <a:rPr lang="fr-FR" b="1" smtClean="0">
                <a:solidFill>
                  <a:schemeClr val="tx1"/>
                </a:solidFill>
              </a:rPr>
              <a:t> </a:t>
            </a:r>
            <a:endParaRPr lang="sr-Latn-CS" b="1" i="1" smtClean="0">
              <a:solidFill>
                <a:schemeClr val="tx1"/>
              </a:solidFill>
            </a:endParaRPr>
          </a:p>
          <a:p>
            <a:pPr marL="1066800" lvl="2" indent="-152400" algn="just">
              <a:lnSpc>
                <a:spcPct val="80000"/>
              </a:lnSpc>
            </a:pPr>
            <a:r>
              <a:rPr lang="fr-FR" b="1" i="1" smtClean="0">
                <a:solidFill>
                  <a:schemeClr val="tx1"/>
                </a:solidFill>
              </a:rPr>
              <a:t>5. Полисахариди</a:t>
            </a:r>
          </a:p>
          <a:p>
            <a:pPr marL="1066800" lvl="2" indent="-152400" algn="just">
              <a:lnSpc>
                <a:spcPct val="80000"/>
              </a:lnSpc>
            </a:pPr>
            <a:endParaRPr lang="sr-Latn-CS" b="1" i="1" smtClean="0">
              <a:solidFill>
                <a:schemeClr val="tx1"/>
              </a:solidFill>
            </a:endParaRPr>
          </a:p>
          <a:p>
            <a:pPr marL="1066800" lvl="2" indent="-152400" algn="just">
              <a:lnSpc>
                <a:spcPct val="80000"/>
              </a:lnSpc>
            </a:pPr>
            <a:r>
              <a:rPr lang="fr-FR" b="1" i="1" smtClean="0">
                <a:solidFill>
                  <a:schemeClr val="tx1"/>
                </a:solidFill>
              </a:rPr>
              <a:t>6. Нескробни полисахариди или дијетна биљна влакна</a:t>
            </a:r>
            <a:endParaRPr lang="fr-FR" b="1" smtClean="0">
              <a:solidFill>
                <a:schemeClr val="tx1"/>
              </a:solidFill>
            </a:endParaRPr>
          </a:p>
        </p:txBody>
      </p:sp>
      <p:sp>
        <p:nvSpPr>
          <p:cNvPr id="68611" name="Text Box 3"/>
          <p:cNvSpPr txBox="1">
            <a:spLocks noChangeArrowheads="1"/>
          </p:cNvSpPr>
          <p:nvPr/>
        </p:nvSpPr>
        <p:spPr bwMode="auto">
          <a:xfrm>
            <a:off x="611188" y="908050"/>
            <a:ext cx="7993062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sz="3200" b="1">
                <a:latin typeface="Verdana" pitchFamily="34" charset="0"/>
              </a:rPr>
              <a:t>УГЉЕНИ ХИДРАТИ</a:t>
            </a:r>
            <a:r>
              <a:rPr lang="sr-Latn-CS" sz="3200" b="1">
                <a:latin typeface="Verdana" pitchFamily="34" charset="0"/>
              </a:rPr>
              <a:t>-врста и улога</a:t>
            </a:r>
            <a:r>
              <a:rPr lang="en-US" sz="3200">
                <a:latin typeface="Verdana" pitchFamily="34" charset="0"/>
              </a:rPr>
              <a:t> </a:t>
            </a:r>
          </a:p>
        </p:txBody>
      </p:sp>
    </p:spTree>
  </p:cSld>
  <p:clrMapOvr>
    <a:masterClrMapping/>
  </p:clrMapOvr>
  <p:transition advTm="14213"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250824" y="836612"/>
            <a:ext cx="8607455" cy="6021388"/>
          </a:xfrm>
        </p:spPr>
        <p:txBody>
          <a:bodyPr>
            <a:normAutofit fontScale="92500" lnSpcReduction="10000"/>
          </a:bodyPr>
          <a:lstStyle/>
          <a:p>
            <a:pPr marL="190500" indent="-190500" algn="just">
              <a:lnSpc>
                <a:spcPct val="70000"/>
              </a:lnSpc>
            </a:pPr>
            <a:endParaRPr lang="sr-Latn-CS" sz="2000" b="1" i="1" dirty="0" smtClean="0">
              <a:solidFill>
                <a:schemeClr val="tx1"/>
              </a:solidFill>
              <a:latin typeface="Arial" charset="0"/>
            </a:endParaRPr>
          </a:p>
          <a:p>
            <a:pPr marL="190500" indent="-190500" algn="just">
              <a:lnSpc>
                <a:spcPct val="70000"/>
              </a:lnSpc>
            </a:pPr>
            <a:r>
              <a:rPr lang="en-US" sz="2000" b="1" i="1" dirty="0" smtClean="0">
                <a:solidFill>
                  <a:schemeClr val="tx1"/>
                </a:solidFill>
                <a:latin typeface="Arial" charset="0"/>
              </a:rPr>
              <a:t>1. </a:t>
            </a:r>
            <a:r>
              <a:rPr lang="en-US" sz="2000" b="1" i="1" dirty="0" err="1" smtClean="0">
                <a:solidFill>
                  <a:schemeClr val="tx1"/>
                </a:solidFill>
                <a:latin typeface="Arial" charset="0"/>
              </a:rPr>
              <a:t>Моносахариди</a:t>
            </a:r>
            <a:endParaRPr lang="en-US" sz="2000" b="1" dirty="0" smtClean="0">
              <a:solidFill>
                <a:schemeClr val="tx1"/>
              </a:solidFill>
              <a:latin typeface="Arial" charset="0"/>
            </a:endParaRPr>
          </a:p>
          <a:p>
            <a:pPr marL="190500" indent="-190500" algn="just">
              <a:lnSpc>
                <a:spcPct val="70000"/>
              </a:lnSpc>
            </a:pPr>
            <a:r>
              <a:rPr lang="sr-Latn-CS" sz="2000" b="1" dirty="0" smtClean="0">
                <a:solidFill>
                  <a:schemeClr val="tx1"/>
                </a:solidFill>
                <a:latin typeface="Arial" charset="0"/>
              </a:rPr>
              <a:t>	</a:t>
            </a:r>
            <a:r>
              <a:rPr lang="en-US" sz="2000" b="1" dirty="0" err="1" smtClean="0">
                <a:solidFill>
                  <a:schemeClr val="tx1"/>
                </a:solidFill>
                <a:latin typeface="Arial" charset="0"/>
              </a:rPr>
              <a:t>За</a:t>
            </a:r>
            <a:r>
              <a:rPr lang="en-US" sz="2000" b="1" dirty="0" smtClean="0">
                <a:solidFill>
                  <a:schemeClr val="tx1"/>
                </a:solidFill>
                <a:latin typeface="Arial" charset="0"/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  <a:latin typeface="Arial" charset="0"/>
              </a:rPr>
              <a:t>исхрану</a:t>
            </a:r>
            <a:r>
              <a:rPr lang="en-US" sz="2000" b="1" dirty="0" smtClean="0">
                <a:solidFill>
                  <a:schemeClr val="tx1"/>
                </a:solidFill>
                <a:latin typeface="Arial" charset="0"/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  <a:latin typeface="Arial" charset="0"/>
              </a:rPr>
              <a:t>људи</a:t>
            </a:r>
            <a:r>
              <a:rPr lang="en-US" sz="2000" b="1" dirty="0" smtClean="0">
                <a:solidFill>
                  <a:schemeClr val="tx1"/>
                </a:solidFill>
                <a:latin typeface="Arial" charset="0"/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  <a:latin typeface="Arial" charset="0"/>
              </a:rPr>
              <a:t>значајни</a:t>
            </a:r>
            <a:endParaRPr lang="en-US" sz="2000" b="1" i="1" dirty="0" smtClean="0">
              <a:solidFill>
                <a:schemeClr val="tx1"/>
              </a:solidFill>
              <a:latin typeface="Arial" charset="0"/>
            </a:endParaRPr>
          </a:p>
          <a:p>
            <a:pPr marL="190500" indent="-190500" algn="just">
              <a:lnSpc>
                <a:spcPct val="70000"/>
              </a:lnSpc>
            </a:pPr>
            <a:endParaRPr lang="sr-Latn-CS" sz="2000" b="1" i="1" dirty="0" smtClean="0">
              <a:solidFill>
                <a:schemeClr val="tx1"/>
              </a:solidFill>
              <a:latin typeface="Arial" charset="0"/>
            </a:endParaRPr>
          </a:p>
          <a:p>
            <a:pPr marL="190500" indent="-190500" algn="just">
              <a:lnSpc>
                <a:spcPct val="70000"/>
              </a:lnSpc>
            </a:pPr>
            <a:r>
              <a:rPr lang="sr-Latn-CS" sz="2000" b="1" i="1" dirty="0" smtClean="0">
                <a:solidFill>
                  <a:schemeClr val="tx1"/>
                </a:solidFill>
                <a:latin typeface="Arial" charset="0"/>
              </a:rPr>
              <a:t>		-</a:t>
            </a:r>
            <a:r>
              <a:rPr lang="en-US" sz="2000" b="1" i="1" dirty="0" err="1" smtClean="0">
                <a:solidFill>
                  <a:schemeClr val="tx1"/>
                </a:solidFill>
                <a:latin typeface="Arial" charset="0"/>
              </a:rPr>
              <a:t>Гликоза</a:t>
            </a:r>
            <a:endParaRPr lang="en-US" sz="2000" b="1" dirty="0" smtClean="0">
              <a:solidFill>
                <a:schemeClr val="tx1"/>
              </a:solidFill>
              <a:latin typeface="Arial" charset="0"/>
            </a:endParaRPr>
          </a:p>
          <a:p>
            <a:pPr marL="1543050" lvl="3" indent="-171450" algn="just">
              <a:lnSpc>
                <a:spcPct val="70000"/>
              </a:lnSpc>
            </a:pPr>
            <a:r>
              <a:rPr lang="sr-Latn-CS" b="1" dirty="0" smtClean="0">
                <a:solidFill>
                  <a:schemeClr val="tx1"/>
                </a:solidFill>
                <a:latin typeface="Arial" charset="0"/>
              </a:rPr>
              <a:t>	</a:t>
            </a:r>
            <a:r>
              <a:rPr lang="en-US" b="1" dirty="0" err="1" smtClean="0">
                <a:solidFill>
                  <a:schemeClr val="tx1"/>
                </a:solidFill>
                <a:latin typeface="Arial" charset="0"/>
              </a:rPr>
              <a:t>Главни</a:t>
            </a:r>
            <a:r>
              <a:rPr lang="en-US" b="1" dirty="0" smtClean="0">
                <a:solidFill>
                  <a:schemeClr val="tx1"/>
                </a:solidFill>
                <a:latin typeface="Arial" charset="0"/>
              </a:rPr>
              <a:t> </a:t>
            </a:r>
            <a:r>
              <a:rPr lang="en-US" b="1" dirty="0" err="1" smtClean="0">
                <a:solidFill>
                  <a:schemeClr val="tx1"/>
                </a:solidFill>
                <a:latin typeface="Arial" charset="0"/>
              </a:rPr>
              <a:t>извор</a:t>
            </a:r>
            <a:r>
              <a:rPr lang="en-US" b="1" dirty="0" smtClean="0">
                <a:solidFill>
                  <a:schemeClr val="tx1"/>
                </a:solidFill>
                <a:latin typeface="Arial" charset="0"/>
              </a:rPr>
              <a:t> </a:t>
            </a:r>
            <a:r>
              <a:rPr lang="en-US" b="1" dirty="0" err="1" smtClean="0">
                <a:solidFill>
                  <a:schemeClr val="tx1"/>
                </a:solidFill>
                <a:latin typeface="Arial" charset="0"/>
              </a:rPr>
              <a:t>је</a:t>
            </a:r>
            <a:r>
              <a:rPr lang="en-US" b="1" dirty="0" smtClean="0">
                <a:solidFill>
                  <a:schemeClr val="tx1"/>
                </a:solidFill>
                <a:latin typeface="Arial" charset="0"/>
              </a:rPr>
              <a:t> </a:t>
            </a:r>
            <a:r>
              <a:rPr lang="en-US" b="1" dirty="0" err="1" smtClean="0">
                <a:solidFill>
                  <a:schemeClr val="tx1"/>
                </a:solidFill>
                <a:latin typeface="Arial" charset="0"/>
              </a:rPr>
              <a:t>мед</a:t>
            </a:r>
            <a:r>
              <a:rPr lang="en-US" b="1" dirty="0" smtClean="0">
                <a:solidFill>
                  <a:schemeClr val="tx1"/>
                </a:solidFill>
                <a:latin typeface="Arial" charset="0"/>
              </a:rPr>
              <a:t>. </a:t>
            </a:r>
            <a:r>
              <a:rPr lang="nl-NL" b="1" dirty="0" smtClean="0">
                <a:solidFill>
                  <a:schemeClr val="tx1"/>
                </a:solidFill>
                <a:latin typeface="Arial" charset="0"/>
              </a:rPr>
              <a:t>У воћу и поврћу је има у малим количинама. </a:t>
            </a:r>
            <a:endParaRPr lang="en-US" b="1" i="1" dirty="0" smtClean="0">
              <a:solidFill>
                <a:schemeClr val="tx1"/>
              </a:solidFill>
              <a:latin typeface="Arial" charset="0"/>
            </a:endParaRPr>
          </a:p>
          <a:p>
            <a:pPr marL="190500" indent="-190500" algn="just">
              <a:lnSpc>
                <a:spcPct val="70000"/>
              </a:lnSpc>
            </a:pPr>
            <a:r>
              <a:rPr lang="sr-Latn-CS" sz="2000" b="1" i="1" dirty="0" smtClean="0">
                <a:solidFill>
                  <a:schemeClr val="tx1"/>
                </a:solidFill>
                <a:latin typeface="Arial" charset="0"/>
              </a:rPr>
              <a:t>		-</a:t>
            </a:r>
            <a:r>
              <a:rPr lang="en-US" sz="2000" b="1" i="1" dirty="0" err="1" smtClean="0">
                <a:solidFill>
                  <a:schemeClr val="tx1"/>
                </a:solidFill>
                <a:latin typeface="Arial" charset="0"/>
              </a:rPr>
              <a:t>Фруктоза</a:t>
            </a:r>
            <a:endParaRPr lang="sr-Latn-CS" sz="2000" b="1" dirty="0" smtClean="0">
              <a:solidFill>
                <a:schemeClr val="tx1"/>
              </a:solidFill>
              <a:latin typeface="Arial" charset="0"/>
            </a:endParaRPr>
          </a:p>
          <a:p>
            <a:pPr marL="1543050" lvl="3" indent="-171450" algn="just">
              <a:lnSpc>
                <a:spcPct val="70000"/>
              </a:lnSpc>
            </a:pPr>
            <a:r>
              <a:rPr lang="sr-Latn-CS" b="1" dirty="0" smtClean="0">
                <a:solidFill>
                  <a:schemeClr val="tx1"/>
                </a:solidFill>
                <a:latin typeface="Arial" charset="0"/>
              </a:rPr>
              <a:t>   </a:t>
            </a:r>
            <a:r>
              <a:rPr lang="en-US" b="1" dirty="0" err="1" smtClean="0">
                <a:solidFill>
                  <a:schemeClr val="tx1"/>
                </a:solidFill>
                <a:latin typeface="Arial" charset="0"/>
              </a:rPr>
              <a:t>Главни</a:t>
            </a:r>
            <a:r>
              <a:rPr lang="en-US" b="1" dirty="0" smtClean="0">
                <a:solidFill>
                  <a:schemeClr val="tx1"/>
                </a:solidFill>
                <a:latin typeface="Arial" charset="0"/>
              </a:rPr>
              <a:t> </a:t>
            </a:r>
            <a:r>
              <a:rPr lang="en-US" b="1" dirty="0" err="1" smtClean="0">
                <a:solidFill>
                  <a:schemeClr val="tx1"/>
                </a:solidFill>
                <a:latin typeface="Arial" charset="0"/>
              </a:rPr>
              <a:t>извор</a:t>
            </a:r>
            <a:r>
              <a:rPr lang="en-US" b="1" dirty="0" smtClean="0">
                <a:solidFill>
                  <a:schemeClr val="tx1"/>
                </a:solidFill>
                <a:latin typeface="Arial" charset="0"/>
              </a:rPr>
              <a:t> </a:t>
            </a:r>
            <a:r>
              <a:rPr lang="en-US" b="1" dirty="0" err="1" smtClean="0">
                <a:solidFill>
                  <a:schemeClr val="tx1"/>
                </a:solidFill>
                <a:latin typeface="Arial" charset="0"/>
              </a:rPr>
              <a:t>воће</a:t>
            </a:r>
            <a:r>
              <a:rPr lang="en-US" b="1" dirty="0" smtClean="0">
                <a:solidFill>
                  <a:schemeClr val="tx1"/>
                </a:solidFill>
                <a:latin typeface="Arial" charset="0"/>
              </a:rPr>
              <a:t>.</a:t>
            </a:r>
            <a:endParaRPr lang="en-US" b="1" i="1" dirty="0" smtClean="0">
              <a:solidFill>
                <a:schemeClr val="tx1"/>
              </a:solidFill>
              <a:latin typeface="Arial" charset="0"/>
            </a:endParaRPr>
          </a:p>
          <a:p>
            <a:pPr marL="190500" indent="-190500" algn="just">
              <a:lnSpc>
                <a:spcPct val="70000"/>
              </a:lnSpc>
            </a:pPr>
            <a:endParaRPr lang="sr-Latn-CS" sz="2000" b="1" i="1" dirty="0" smtClean="0">
              <a:solidFill>
                <a:schemeClr val="tx1"/>
              </a:solidFill>
              <a:latin typeface="Arial" charset="0"/>
            </a:endParaRPr>
          </a:p>
          <a:p>
            <a:pPr marL="190500" indent="-190500" algn="just">
              <a:lnSpc>
                <a:spcPct val="70000"/>
              </a:lnSpc>
            </a:pPr>
            <a:r>
              <a:rPr lang="en-US" sz="2000" b="1" i="1" dirty="0" smtClean="0">
                <a:solidFill>
                  <a:schemeClr val="tx1"/>
                </a:solidFill>
                <a:latin typeface="Arial" charset="0"/>
              </a:rPr>
              <a:t>2. </a:t>
            </a:r>
            <a:r>
              <a:rPr lang="en-US" sz="2000" b="1" i="1" dirty="0" err="1" smtClean="0">
                <a:solidFill>
                  <a:schemeClr val="tx1"/>
                </a:solidFill>
                <a:latin typeface="Arial" charset="0"/>
              </a:rPr>
              <a:t>Дисахариди</a:t>
            </a:r>
            <a:endParaRPr lang="en-US" sz="2000" b="1" dirty="0" smtClean="0">
              <a:solidFill>
                <a:schemeClr val="tx1"/>
              </a:solidFill>
              <a:latin typeface="Arial" charset="0"/>
            </a:endParaRPr>
          </a:p>
          <a:p>
            <a:pPr marL="190500" indent="-190500" algn="just">
              <a:lnSpc>
                <a:spcPct val="70000"/>
              </a:lnSpc>
            </a:pPr>
            <a:endParaRPr lang="sr-Latn-CS" sz="2000" b="1" dirty="0" smtClean="0">
              <a:solidFill>
                <a:schemeClr val="tx1"/>
              </a:solidFill>
              <a:latin typeface="Arial" charset="0"/>
            </a:endParaRPr>
          </a:p>
          <a:p>
            <a:pPr marL="190500" indent="-190500" algn="just">
              <a:lnSpc>
                <a:spcPct val="70000"/>
              </a:lnSpc>
            </a:pPr>
            <a:r>
              <a:rPr lang="sr-Latn-CS" sz="2000" b="1" dirty="0" smtClean="0">
                <a:solidFill>
                  <a:schemeClr val="tx1"/>
                </a:solidFill>
                <a:latin typeface="Arial" charset="0"/>
              </a:rPr>
              <a:t>	</a:t>
            </a:r>
            <a:r>
              <a:rPr lang="en-US" sz="2000" b="1" dirty="0" err="1" smtClean="0">
                <a:solidFill>
                  <a:schemeClr val="tx1"/>
                </a:solidFill>
                <a:latin typeface="Arial" charset="0"/>
              </a:rPr>
              <a:t>За</a:t>
            </a:r>
            <a:r>
              <a:rPr lang="en-US" sz="2000" b="1" dirty="0" smtClean="0">
                <a:solidFill>
                  <a:schemeClr val="tx1"/>
                </a:solidFill>
                <a:latin typeface="Arial" charset="0"/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  <a:latin typeface="Arial" charset="0"/>
              </a:rPr>
              <a:t>исхрану</a:t>
            </a:r>
            <a:r>
              <a:rPr lang="en-US" sz="2000" b="1" dirty="0" smtClean="0">
                <a:solidFill>
                  <a:schemeClr val="tx1"/>
                </a:solidFill>
                <a:latin typeface="Arial" charset="0"/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  <a:latin typeface="Arial" charset="0"/>
              </a:rPr>
              <a:t>људи</a:t>
            </a:r>
            <a:r>
              <a:rPr lang="en-US" sz="2000" b="1" dirty="0" smtClean="0">
                <a:solidFill>
                  <a:schemeClr val="tx1"/>
                </a:solidFill>
                <a:latin typeface="Arial" charset="0"/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  <a:latin typeface="Arial" charset="0"/>
              </a:rPr>
              <a:t>значајни</a:t>
            </a:r>
            <a:r>
              <a:rPr lang="en-US" sz="2000" b="1" dirty="0" smtClean="0">
                <a:solidFill>
                  <a:schemeClr val="tx1"/>
                </a:solidFill>
                <a:latin typeface="Arial" charset="0"/>
              </a:rPr>
              <a:t>:</a:t>
            </a:r>
            <a:endParaRPr lang="en-US" sz="2000" b="1" i="1" dirty="0" smtClean="0">
              <a:solidFill>
                <a:schemeClr val="tx1"/>
              </a:solidFill>
              <a:latin typeface="Arial" charset="0"/>
            </a:endParaRPr>
          </a:p>
          <a:p>
            <a:pPr marL="190500" indent="-190500" algn="just">
              <a:lnSpc>
                <a:spcPct val="70000"/>
              </a:lnSpc>
            </a:pPr>
            <a:endParaRPr lang="sr-Latn-CS" sz="2000" b="1" i="1" dirty="0" smtClean="0">
              <a:solidFill>
                <a:schemeClr val="tx1"/>
              </a:solidFill>
              <a:latin typeface="Arial" charset="0"/>
            </a:endParaRPr>
          </a:p>
          <a:p>
            <a:pPr marL="190500" indent="-190500" algn="just">
              <a:lnSpc>
                <a:spcPct val="70000"/>
              </a:lnSpc>
            </a:pPr>
            <a:r>
              <a:rPr lang="sr-Latn-CS" sz="2000" b="1" i="1" dirty="0" smtClean="0">
                <a:solidFill>
                  <a:schemeClr val="tx1"/>
                </a:solidFill>
                <a:latin typeface="Arial" charset="0"/>
              </a:rPr>
              <a:t>		-</a:t>
            </a:r>
            <a:r>
              <a:rPr lang="en-US" sz="2000" b="1" i="1" dirty="0" err="1" smtClean="0">
                <a:solidFill>
                  <a:schemeClr val="tx1"/>
                </a:solidFill>
                <a:latin typeface="Arial" charset="0"/>
              </a:rPr>
              <a:t>Сахароза</a:t>
            </a:r>
            <a:endParaRPr lang="en-US" sz="2000" b="1" dirty="0" smtClean="0">
              <a:solidFill>
                <a:schemeClr val="tx1"/>
              </a:solidFill>
              <a:latin typeface="Arial" charset="0"/>
            </a:endParaRPr>
          </a:p>
          <a:p>
            <a:pPr marL="1543050" lvl="3" indent="-171450" algn="just">
              <a:lnSpc>
                <a:spcPct val="70000"/>
              </a:lnSpc>
            </a:pPr>
            <a:r>
              <a:rPr lang="sr-Latn-CS" b="1" dirty="0" smtClean="0">
                <a:solidFill>
                  <a:schemeClr val="tx1"/>
                </a:solidFill>
                <a:latin typeface="Arial" charset="0"/>
              </a:rPr>
              <a:t>	</a:t>
            </a:r>
            <a:r>
              <a:rPr lang="en-US" b="1" dirty="0" err="1" smtClean="0">
                <a:solidFill>
                  <a:schemeClr val="tx1"/>
                </a:solidFill>
                <a:latin typeface="Arial" charset="0"/>
              </a:rPr>
              <a:t>Шећер</a:t>
            </a:r>
            <a:r>
              <a:rPr lang="en-US" b="1" dirty="0" smtClean="0">
                <a:solidFill>
                  <a:schemeClr val="tx1"/>
                </a:solidFill>
                <a:latin typeface="Arial" charset="0"/>
              </a:rPr>
              <a:t> </a:t>
            </a:r>
            <a:r>
              <a:rPr lang="en-US" b="1" dirty="0" err="1" smtClean="0">
                <a:solidFill>
                  <a:schemeClr val="tx1"/>
                </a:solidFill>
                <a:latin typeface="Arial" charset="0"/>
              </a:rPr>
              <a:t>који</a:t>
            </a:r>
            <a:r>
              <a:rPr lang="en-US" b="1" dirty="0" smtClean="0">
                <a:solidFill>
                  <a:schemeClr val="tx1"/>
                </a:solidFill>
                <a:latin typeface="Arial" charset="0"/>
              </a:rPr>
              <a:t> </a:t>
            </a:r>
            <a:r>
              <a:rPr lang="en-US" b="1" dirty="0" err="1" smtClean="0">
                <a:solidFill>
                  <a:schemeClr val="tx1"/>
                </a:solidFill>
                <a:latin typeface="Arial" charset="0"/>
              </a:rPr>
              <a:t>се</a:t>
            </a:r>
            <a:r>
              <a:rPr lang="en-US" b="1" dirty="0" smtClean="0">
                <a:solidFill>
                  <a:schemeClr val="tx1"/>
                </a:solidFill>
                <a:latin typeface="Arial" charset="0"/>
              </a:rPr>
              <a:t> </a:t>
            </a:r>
            <a:r>
              <a:rPr lang="en-US" b="1" dirty="0" err="1" smtClean="0">
                <a:solidFill>
                  <a:schemeClr val="tx1"/>
                </a:solidFill>
                <a:latin typeface="Arial" charset="0"/>
              </a:rPr>
              <a:t>најчешће</a:t>
            </a:r>
            <a:r>
              <a:rPr lang="en-US" b="1" dirty="0" smtClean="0">
                <a:solidFill>
                  <a:schemeClr val="tx1"/>
                </a:solidFill>
                <a:latin typeface="Arial" charset="0"/>
              </a:rPr>
              <a:t> </a:t>
            </a:r>
            <a:r>
              <a:rPr lang="en-US" b="1" dirty="0" err="1" smtClean="0">
                <a:solidFill>
                  <a:schemeClr val="tx1"/>
                </a:solidFill>
                <a:latin typeface="Arial" charset="0"/>
              </a:rPr>
              <a:t>користи</a:t>
            </a:r>
            <a:r>
              <a:rPr lang="en-US" b="1" dirty="0" smtClean="0">
                <a:solidFill>
                  <a:schemeClr val="tx1"/>
                </a:solidFill>
                <a:latin typeface="Arial" charset="0"/>
              </a:rPr>
              <a:t> у </a:t>
            </a:r>
            <a:r>
              <a:rPr lang="en-US" b="1" dirty="0" err="1" smtClean="0">
                <a:solidFill>
                  <a:schemeClr val="tx1"/>
                </a:solidFill>
                <a:latin typeface="Arial" charset="0"/>
              </a:rPr>
              <a:t>исхрани</a:t>
            </a:r>
            <a:r>
              <a:rPr lang="en-US" b="1" dirty="0" smtClean="0">
                <a:solidFill>
                  <a:schemeClr val="tx1"/>
                </a:solidFill>
                <a:latin typeface="Arial" charset="0"/>
              </a:rPr>
              <a:t> </a:t>
            </a:r>
            <a:r>
              <a:rPr lang="en-US" b="1" dirty="0" err="1" smtClean="0">
                <a:solidFill>
                  <a:schemeClr val="tx1"/>
                </a:solidFill>
                <a:latin typeface="Arial" charset="0"/>
              </a:rPr>
              <a:t>људи</a:t>
            </a:r>
            <a:r>
              <a:rPr lang="en-US" b="1" dirty="0" smtClean="0">
                <a:solidFill>
                  <a:schemeClr val="tx1"/>
                </a:solidFill>
                <a:latin typeface="Arial" charset="0"/>
              </a:rPr>
              <a:t> (99% </a:t>
            </a:r>
            <a:r>
              <a:rPr lang="en-US" b="1" dirty="0" err="1" smtClean="0">
                <a:solidFill>
                  <a:schemeClr val="tx1"/>
                </a:solidFill>
                <a:latin typeface="Arial" charset="0"/>
              </a:rPr>
              <a:t>пречишћен</a:t>
            </a:r>
            <a:r>
              <a:rPr lang="en-US" b="1" dirty="0" smtClean="0">
                <a:solidFill>
                  <a:schemeClr val="tx1"/>
                </a:solidFill>
                <a:latin typeface="Arial" charset="0"/>
              </a:rPr>
              <a:t> </a:t>
            </a:r>
            <a:r>
              <a:rPr lang="en-US" b="1" dirty="0" err="1" smtClean="0">
                <a:solidFill>
                  <a:schemeClr val="tx1"/>
                </a:solidFill>
                <a:latin typeface="Arial" charset="0"/>
              </a:rPr>
              <a:t>је</a:t>
            </a:r>
            <a:r>
              <a:rPr lang="en-US" b="1" dirty="0" smtClean="0">
                <a:solidFill>
                  <a:schemeClr val="tx1"/>
                </a:solidFill>
                <a:latin typeface="Arial" charset="0"/>
              </a:rPr>
              <a:t> </a:t>
            </a:r>
            <a:r>
              <a:rPr lang="en-US" b="1" dirty="0" err="1" smtClean="0">
                <a:solidFill>
                  <a:schemeClr val="tx1"/>
                </a:solidFill>
                <a:latin typeface="Arial" charset="0"/>
              </a:rPr>
              <a:t>познат</a:t>
            </a:r>
            <a:r>
              <a:rPr lang="en-US" b="1" dirty="0" smtClean="0">
                <a:solidFill>
                  <a:schemeClr val="tx1"/>
                </a:solidFill>
                <a:latin typeface="Arial" charset="0"/>
              </a:rPr>
              <a:t> </a:t>
            </a:r>
            <a:r>
              <a:rPr lang="en-US" b="1" dirty="0" err="1" smtClean="0">
                <a:solidFill>
                  <a:schemeClr val="tx1"/>
                </a:solidFill>
                <a:latin typeface="Arial" charset="0"/>
              </a:rPr>
              <a:t>као</a:t>
            </a:r>
            <a:r>
              <a:rPr lang="en-US" b="1" dirty="0" smtClean="0">
                <a:solidFill>
                  <a:schemeClr val="tx1"/>
                </a:solidFill>
                <a:latin typeface="Arial" charset="0"/>
              </a:rPr>
              <a:t> “</a:t>
            </a:r>
            <a:r>
              <a:rPr lang="en-US" b="1" dirty="0" err="1" smtClean="0">
                <a:solidFill>
                  <a:schemeClr val="tx1"/>
                </a:solidFill>
                <a:latin typeface="Arial" charset="0"/>
              </a:rPr>
              <a:t>бели</a:t>
            </a:r>
            <a:r>
              <a:rPr lang="en-US" b="1" dirty="0" smtClean="0">
                <a:solidFill>
                  <a:schemeClr val="tx1"/>
                </a:solidFill>
                <a:latin typeface="Arial" charset="0"/>
              </a:rPr>
              <a:t>” </a:t>
            </a:r>
            <a:r>
              <a:rPr lang="en-US" b="1" dirty="0" err="1" smtClean="0">
                <a:solidFill>
                  <a:schemeClr val="tx1"/>
                </a:solidFill>
                <a:latin typeface="Arial" charset="0"/>
              </a:rPr>
              <a:t>шећер</a:t>
            </a:r>
            <a:r>
              <a:rPr lang="en-US" b="1" dirty="0" smtClean="0">
                <a:solidFill>
                  <a:schemeClr val="tx1"/>
                </a:solidFill>
                <a:latin typeface="Arial" charset="0"/>
              </a:rPr>
              <a:t>, а </a:t>
            </a:r>
            <a:r>
              <a:rPr lang="en-US" b="1" dirty="0" err="1" smtClean="0">
                <a:solidFill>
                  <a:schemeClr val="tx1"/>
                </a:solidFill>
                <a:latin typeface="Arial" charset="0"/>
              </a:rPr>
              <a:t>мање</a:t>
            </a:r>
            <a:r>
              <a:rPr lang="en-US" b="1" dirty="0" smtClean="0">
                <a:solidFill>
                  <a:schemeClr val="tx1"/>
                </a:solidFill>
                <a:latin typeface="Arial" charset="0"/>
              </a:rPr>
              <a:t> </a:t>
            </a:r>
            <a:r>
              <a:rPr lang="en-US" b="1" dirty="0" err="1" smtClean="0">
                <a:solidFill>
                  <a:schemeClr val="tx1"/>
                </a:solidFill>
                <a:latin typeface="Arial" charset="0"/>
              </a:rPr>
              <a:t>пречишћен</a:t>
            </a:r>
            <a:r>
              <a:rPr lang="en-US" b="1" dirty="0" smtClean="0">
                <a:solidFill>
                  <a:schemeClr val="tx1"/>
                </a:solidFill>
                <a:latin typeface="Arial" charset="0"/>
              </a:rPr>
              <a:t> </a:t>
            </a:r>
            <a:r>
              <a:rPr lang="en-US" b="1" dirty="0" err="1" smtClean="0">
                <a:solidFill>
                  <a:schemeClr val="tx1"/>
                </a:solidFill>
                <a:latin typeface="Arial" charset="0"/>
              </a:rPr>
              <a:t>као</a:t>
            </a:r>
            <a:r>
              <a:rPr lang="en-US" b="1" dirty="0" smtClean="0">
                <a:solidFill>
                  <a:schemeClr val="tx1"/>
                </a:solidFill>
                <a:latin typeface="Arial" charset="0"/>
              </a:rPr>
              <a:t> “</a:t>
            </a:r>
            <a:r>
              <a:rPr lang="en-US" b="1" dirty="0" err="1" smtClean="0">
                <a:solidFill>
                  <a:schemeClr val="tx1"/>
                </a:solidFill>
                <a:latin typeface="Arial" charset="0"/>
              </a:rPr>
              <a:t>жути</a:t>
            </a:r>
            <a:r>
              <a:rPr lang="en-US" b="1" dirty="0" smtClean="0">
                <a:solidFill>
                  <a:schemeClr val="tx1"/>
                </a:solidFill>
                <a:latin typeface="Arial" charset="0"/>
              </a:rPr>
              <a:t>”. </a:t>
            </a:r>
            <a:r>
              <a:rPr lang="en-US" b="1" dirty="0" err="1" smtClean="0">
                <a:solidFill>
                  <a:schemeClr val="tx1"/>
                </a:solidFill>
                <a:latin typeface="Arial" charset="0"/>
              </a:rPr>
              <a:t>Главни</a:t>
            </a:r>
            <a:r>
              <a:rPr lang="en-US" b="1" dirty="0" smtClean="0">
                <a:solidFill>
                  <a:schemeClr val="tx1"/>
                </a:solidFill>
                <a:latin typeface="Arial" charset="0"/>
              </a:rPr>
              <a:t> </a:t>
            </a:r>
            <a:r>
              <a:rPr lang="en-US" b="1" dirty="0" err="1" smtClean="0">
                <a:solidFill>
                  <a:schemeClr val="tx1"/>
                </a:solidFill>
                <a:latin typeface="Arial" charset="0"/>
              </a:rPr>
              <a:t>извор</a:t>
            </a:r>
            <a:r>
              <a:rPr lang="en-US" b="1" dirty="0" smtClean="0">
                <a:solidFill>
                  <a:schemeClr val="tx1"/>
                </a:solidFill>
                <a:latin typeface="Arial" charset="0"/>
              </a:rPr>
              <a:t> </a:t>
            </a:r>
            <a:r>
              <a:rPr lang="en-US" b="1" dirty="0" err="1" smtClean="0">
                <a:solidFill>
                  <a:schemeClr val="tx1"/>
                </a:solidFill>
                <a:latin typeface="Arial" charset="0"/>
              </a:rPr>
              <a:t>шећерна</a:t>
            </a:r>
            <a:r>
              <a:rPr lang="en-US" b="1" dirty="0" smtClean="0">
                <a:solidFill>
                  <a:schemeClr val="tx1"/>
                </a:solidFill>
                <a:latin typeface="Arial" charset="0"/>
              </a:rPr>
              <a:t> </a:t>
            </a:r>
            <a:r>
              <a:rPr lang="en-US" b="1" dirty="0" err="1" smtClean="0">
                <a:solidFill>
                  <a:schemeClr val="tx1"/>
                </a:solidFill>
                <a:latin typeface="Arial" charset="0"/>
              </a:rPr>
              <a:t>репа</a:t>
            </a:r>
            <a:r>
              <a:rPr lang="en-US" b="1" dirty="0" smtClean="0">
                <a:solidFill>
                  <a:schemeClr val="tx1"/>
                </a:solidFill>
                <a:latin typeface="Arial" charset="0"/>
              </a:rPr>
              <a:t> и </a:t>
            </a:r>
            <a:r>
              <a:rPr lang="en-US" b="1" dirty="0" err="1" smtClean="0">
                <a:solidFill>
                  <a:schemeClr val="tx1"/>
                </a:solidFill>
                <a:latin typeface="Arial" charset="0"/>
              </a:rPr>
              <a:t>шећерна</a:t>
            </a:r>
            <a:r>
              <a:rPr lang="en-US" b="1" dirty="0" smtClean="0">
                <a:solidFill>
                  <a:schemeClr val="tx1"/>
                </a:solidFill>
                <a:latin typeface="Arial" charset="0"/>
              </a:rPr>
              <a:t> </a:t>
            </a:r>
            <a:r>
              <a:rPr lang="en-US" b="1" dirty="0" err="1" smtClean="0">
                <a:solidFill>
                  <a:schemeClr val="tx1"/>
                </a:solidFill>
                <a:latin typeface="Arial" charset="0"/>
              </a:rPr>
              <a:t>трска</a:t>
            </a:r>
            <a:r>
              <a:rPr lang="en-US" b="1" dirty="0" smtClean="0">
                <a:solidFill>
                  <a:schemeClr val="tx1"/>
                </a:solidFill>
                <a:latin typeface="Arial" charset="0"/>
              </a:rPr>
              <a:t>.</a:t>
            </a:r>
            <a:endParaRPr lang="en-US" b="1" i="1" dirty="0" smtClean="0">
              <a:solidFill>
                <a:schemeClr val="tx1"/>
              </a:solidFill>
              <a:latin typeface="Arial" charset="0"/>
            </a:endParaRPr>
          </a:p>
          <a:p>
            <a:pPr marL="190500" indent="-190500" algn="just">
              <a:lnSpc>
                <a:spcPct val="70000"/>
              </a:lnSpc>
            </a:pPr>
            <a:endParaRPr lang="sr-Latn-CS" sz="2000" b="1" i="1" dirty="0" smtClean="0">
              <a:solidFill>
                <a:schemeClr val="tx1"/>
              </a:solidFill>
              <a:latin typeface="Arial" charset="0"/>
            </a:endParaRPr>
          </a:p>
          <a:p>
            <a:pPr marL="190500" indent="-190500" algn="just">
              <a:lnSpc>
                <a:spcPct val="70000"/>
              </a:lnSpc>
            </a:pPr>
            <a:r>
              <a:rPr lang="sr-Latn-CS" sz="2000" b="1" i="1" dirty="0" smtClean="0">
                <a:solidFill>
                  <a:schemeClr val="tx1"/>
                </a:solidFill>
                <a:latin typeface="Arial" charset="0"/>
              </a:rPr>
              <a:t>		-</a:t>
            </a:r>
            <a:r>
              <a:rPr lang="en-US" sz="2000" b="1" i="1" dirty="0" err="1" smtClean="0">
                <a:solidFill>
                  <a:schemeClr val="tx1"/>
                </a:solidFill>
                <a:latin typeface="Arial" charset="0"/>
              </a:rPr>
              <a:t>Лактоза</a:t>
            </a:r>
            <a:endParaRPr lang="en-US" sz="2000" b="1" dirty="0" smtClean="0">
              <a:solidFill>
                <a:schemeClr val="tx1"/>
              </a:solidFill>
              <a:latin typeface="Arial" charset="0"/>
            </a:endParaRPr>
          </a:p>
          <a:p>
            <a:pPr marL="1543050" lvl="3" indent="-171450" algn="just">
              <a:lnSpc>
                <a:spcPct val="70000"/>
              </a:lnSpc>
            </a:pPr>
            <a:r>
              <a:rPr lang="sr-Latn-CS" b="1" dirty="0" smtClean="0">
                <a:solidFill>
                  <a:schemeClr val="tx1"/>
                </a:solidFill>
                <a:latin typeface="Arial" charset="0"/>
              </a:rPr>
              <a:t>	</a:t>
            </a:r>
            <a:r>
              <a:rPr lang="en-US" b="1" dirty="0" err="1" smtClean="0">
                <a:solidFill>
                  <a:schemeClr val="tx1"/>
                </a:solidFill>
                <a:latin typeface="Arial" charset="0"/>
              </a:rPr>
              <a:t>Познат</a:t>
            </a:r>
            <a:r>
              <a:rPr lang="en-US" b="1" dirty="0" smtClean="0">
                <a:solidFill>
                  <a:schemeClr val="tx1"/>
                </a:solidFill>
                <a:latin typeface="Arial" charset="0"/>
              </a:rPr>
              <a:t> </a:t>
            </a:r>
            <a:r>
              <a:rPr lang="en-US" b="1" dirty="0" err="1" smtClean="0">
                <a:solidFill>
                  <a:schemeClr val="tx1"/>
                </a:solidFill>
                <a:latin typeface="Arial" charset="0"/>
              </a:rPr>
              <a:t>као</a:t>
            </a:r>
            <a:r>
              <a:rPr lang="en-US" b="1" dirty="0" smtClean="0">
                <a:solidFill>
                  <a:schemeClr val="tx1"/>
                </a:solidFill>
                <a:latin typeface="Arial" charset="0"/>
              </a:rPr>
              <a:t> “</a:t>
            </a:r>
            <a:r>
              <a:rPr lang="en-US" b="1" dirty="0" err="1" smtClean="0">
                <a:solidFill>
                  <a:schemeClr val="tx1"/>
                </a:solidFill>
                <a:latin typeface="Arial" charset="0"/>
              </a:rPr>
              <a:t>млечни</a:t>
            </a:r>
            <a:r>
              <a:rPr lang="en-US" b="1" dirty="0" smtClean="0">
                <a:solidFill>
                  <a:schemeClr val="tx1"/>
                </a:solidFill>
                <a:latin typeface="Arial" charset="0"/>
              </a:rPr>
              <a:t>” </a:t>
            </a:r>
            <a:r>
              <a:rPr lang="en-US" b="1" dirty="0" err="1" smtClean="0">
                <a:solidFill>
                  <a:schemeClr val="tx1"/>
                </a:solidFill>
                <a:latin typeface="Arial" charset="0"/>
              </a:rPr>
              <a:t>шећер</a:t>
            </a:r>
            <a:r>
              <a:rPr lang="en-US" b="1" dirty="0" smtClean="0">
                <a:solidFill>
                  <a:schemeClr val="tx1"/>
                </a:solidFill>
                <a:latin typeface="Arial" charset="0"/>
              </a:rPr>
              <a:t>  </a:t>
            </a:r>
            <a:r>
              <a:rPr lang="en-US" b="1" dirty="0" err="1" smtClean="0">
                <a:solidFill>
                  <a:schemeClr val="tx1"/>
                </a:solidFill>
                <a:latin typeface="Arial" charset="0"/>
              </a:rPr>
              <a:t>састоји</a:t>
            </a:r>
            <a:r>
              <a:rPr lang="en-US" b="1" dirty="0" smtClean="0">
                <a:solidFill>
                  <a:schemeClr val="tx1"/>
                </a:solidFill>
                <a:latin typeface="Arial" charset="0"/>
              </a:rPr>
              <a:t> </a:t>
            </a:r>
            <a:r>
              <a:rPr lang="en-US" b="1" dirty="0" err="1" smtClean="0">
                <a:solidFill>
                  <a:schemeClr val="tx1"/>
                </a:solidFill>
                <a:latin typeface="Arial" charset="0"/>
              </a:rPr>
              <a:t>се</a:t>
            </a:r>
            <a:r>
              <a:rPr lang="en-US" b="1" dirty="0" smtClean="0">
                <a:solidFill>
                  <a:schemeClr val="tx1"/>
                </a:solidFill>
                <a:latin typeface="Arial" charset="0"/>
              </a:rPr>
              <a:t> </a:t>
            </a:r>
            <a:r>
              <a:rPr lang="en-US" b="1" dirty="0" err="1" smtClean="0">
                <a:solidFill>
                  <a:schemeClr val="tx1"/>
                </a:solidFill>
                <a:latin typeface="Arial" charset="0"/>
              </a:rPr>
              <a:t>од</a:t>
            </a:r>
            <a:r>
              <a:rPr lang="en-US" b="1" dirty="0" smtClean="0">
                <a:solidFill>
                  <a:schemeClr val="tx1"/>
                </a:solidFill>
                <a:latin typeface="Arial" charset="0"/>
              </a:rPr>
              <a:t> </a:t>
            </a:r>
            <a:r>
              <a:rPr lang="en-US" b="1" dirty="0" err="1" smtClean="0">
                <a:solidFill>
                  <a:schemeClr val="tx1"/>
                </a:solidFill>
                <a:latin typeface="Arial" charset="0"/>
              </a:rPr>
              <a:t>гликозе</a:t>
            </a:r>
            <a:r>
              <a:rPr lang="en-US" b="1" dirty="0" smtClean="0">
                <a:solidFill>
                  <a:schemeClr val="tx1"/>
                </a:solidFill>
                <a:latin typeface="Arial" charset="0"/>
              </a:rPr>
              <a:t> и </a:t>
            </a:r>
            <a:r>
              <a:rPr lang="en-US" b="1" dirty="0" err="1" smtClean="0">
                <a:solidFill>
                  <a:schemeClr val="tx1"/>
                </a:solidFill>
                <a:latin typeface="Arial" charset="0"/>
              </a:rPr>
              <a:t>галактозе</a:t>
            </a:r>
            <a:r>
              <a:rPr lang="en-US" b="1" dirty="0" smtClean="0">
                <a:solidFill>
                  <a:schemeClr val="tx1"/>
                </a:solidFill>
                <a:latin typeface="Arial" charset="0"/>
              </a:rPr>
              <a:t> и </a:t>
            </a:r>
            <a:r>
              <a:rPr lang="en-US" b="1" dirty="0" err="1" smtClean="0">
                <a:solidFill>
                  <a:schemeClr val="tx1"/>
                </a:solidFill>
                <a:latin typeface="Arial" charset="0"/>
              </a:rPr>
              <a:t>разлаже</a:t>
            </a:r>
            <a:r>
              <a:rPr lang="en-US" b="1" dirty="0" smtClean="0">
                <a:solidFill>
                  <a:schemeClr val="tx1"/>
                </a:solidFill>
                <a:latin typeface="Arial" charset="0"/>
              </a:rPr>
              <a:t> </a:t>
            </a:r>
            <a:r>
              <a:rPr lang="en-US" b="1" dirty="0" err="1" smtClean="0">
                <a:solidFill>
                  <a:schemeClr val="tx1"/>
                </a:solidFill>
                <a:latin typeface="Arial" charset="0"/>
              </a:rPr>
              <a:t>га</a:t>
            </a:r>
            <a:r>
              <a:rPr lang="en-US" b="1" dirty="0" smtClean="0">
                <a:solidFill>
                  <a:schemeClr val="tx1"/>
                </a:solidFill>
                <a:latin typeface="Arial" charset="0"/>
              </a:rPr>
              <a:t> </a:t>
            </a:r>
            <a:r>
              <a:rPr lang="en-US" b="1" dirty="0" err="1" smtClean="0">
                <a:solidFill>
                  <a:schemeClr val="tx1"/>
                </a:solidFill>
                <a:latin typeface="Arial" charset="0"/>
              </a:rPr>
              <a:t>ензим</a:t>
            </a:r>
            <a:r>
              <a:rPr lang="en-US" b="1" dirty="0" smtClean="0">
                <a:solidFill>
                  <a:schemeClr val="tx1"/>
                </a:solidFill>
                <a:latin typeface="Arial" charset="0"/>
              </a:rPr>
              <a:t> </a:t>
            </a:r>
            <a:r>
              <a:rPr lang="en-US" b="1" dirty="0" err="1" smtClean="0">
                <a:solidFill>
                  <a:schemeClr val="tx1"/>
                </a:solidFill>
                <a:latin typeface="Arial" charset="0"/>
              </a:rPr>
              <a:t>лактаза</a:t>
            </a:r>
            <a:r>
              <a:rPr lang="en-US" b="1" dirty="0" smtClean="0">
                <a:solidFill>
                  <a:schemeClr val="tx1"/>
                </a:solidFill>
                <a:latin typeface="Arial" charset="0"/>
              </a:rPr>
              <a:t>.</a:t>
            </a:r>
            <a:endParaRPr lang="en-US" b="1" i="1" dirty="0" smtClean="0">
              <a:solidFill>
                <a:schemeClr val="tx1"/>
              </a:solidFill>
              <a:latin typeface="Arial" charset="0"/>
            </a:endParaRPr>
          </a:p>
          <a:p>
            <a:pPr marL="190500" indent="-190500" algn="just">
              <a:lnSpc>
                <a:spcPct val="70000"/>
              </a:lnSpc>
            </a:pPr>
            <a:endParaRPr lang="sr-Latn-CS" sz="2000" b="1" i="1" dirty="0" smtClean="0">
              <a:solidFill>
                <a:schemeClr val="tx1"/>
              </a:solidFill>
              <a:latin typeface="Arial" charset="0"/>
            </a:endParaRPr>
          </a:p>
          <a:p>
            <a:pPr marL="190500" indent="-190500" algn="just">
              <a:lnSpc>
                <a:spcPct val="70000"/>
              </a:lnSpc>
            </a:pPr>
            <a:r>
              <a:rPr lang="sr-Latn-CS" sz="2000" b="1" i="1" dirty="0" smtClean="0">
                <a:solidFill>
                  <a:schemeClr val="tx1"/>
                </a:solidFill>
              </a:rPr>
              <a:t>		-</a:t>
            </a:r>
            <a:r>
              <a:rPr lang="en-US" sz="2000" b="1" i="1" dirty="0" err="1" smtClean="0">
                <a:solidFill>
                  <a:schemeClr val="tx1"/>
                </a:solidFill>
              </a:rPr>
              <a:t>Малтоза</a:t>
            </a:r>
            <a:endParaRPr lang="en-US" sz="2000" b="1" dirty="0" smtClean="0">
              <a:solidFill>
                <a:schemeClr val="tx1"/>
              </a:solidFill>
            </a:endParaRPr>
          </a:p>
          <a:p>
            <a:pPr marL="1543050" lvl="3" indent="-171450" algn="just">
              <a:lnSpc>
                <a:spcPct val="70000"/>
              </a:lnSpc>
            </a:pPr>
            <a:r>
              <a:rPr lang="sr-Latn-CS" b="1" dirty="0" smtClean="0">
                <a:solidFill>
                  <a:schemeClr val="tx1"/>
                </a:solidFill>
              </a:rPr>
              <a:t>	</a:t>
            </a:r>
            <a:r>
              <a:rPr lang="en-US" b="1" dirty="0" err="1" smtClean="0">
                <a:solidFill>
                  <a:schemeClr val="tx1"/>
                </a:solidFill>
              </a:rPr>
              <a:t>Продукт</a:t>
            </a:r>
            <a:r>
              <a:rPr lang="en-US" b="1" dirty="0" smtClean="0">
                <a:solidFill>
                  <a:schemeClr val="tx1"/>
                </a:solidFill>
              </a:rPr>
              <a:t> </a:t>
            </a:r>
            <a:r>
              <a:rPr lang="en-US" b="1" dirty="0" err="1" smtClean="0">
                <a:solidFill>
                  <a:schemeClr val="tx1"/>
                </a:solidFill>
              </a:rPr>
              <a:t>разлагања</a:t>
            </a:r>
            <a:r>
              <a:rPr lang="en-US" b="1" dirty="0" smtClean="0">
                <a:solidFill>
                  <a:schemeClr val="tx1"/>
                </a:solidFill>
              </a:rPr>
              <a:t> </a:t>
            </a:r>
            <a:r>
              <a:rPr lang="en-US" b="1" dirty="0" err="1" smtClean="0">
                <a:solidFill>
                  <a:schemeClr val="tx1"/>
                </a:solidFill>
              </a:rPr>
              <a:t>скроба</a:t>
            </a:r>
            <a:r>
              <a:rPr lang="en-US" b="1" dirty="0" smtClean="0">
                <a:solidFill>
                  <a:schemeClr val="tx1"/>
                </a:solidFill>
              </a:rPr>
              <a:t>. </a:t>
            </a:r>
            <a:r>
              <a:rPr lang="en-US" b="1" dirty="0" err="1" smtClean="0">
                <a:solidFill>
                  <a:schemeClr val="tx1"/>
                </a:solidFill>
              </a:rPr>
              <a:t>Главни</a:t>
            </a:r>
            <a:r>
              <a:rPr lang="en-US" b="1" dirty="0" smtClean="0">
                <a:solidFill>
                  <a:schemeClr val="tx1"/>
                </a:solidFill>
              </a:rPr>
              <a:t> </a:t>
            </a:r>
            <a:r>
              <a:rPr lang="en-US" b="1" dirty="0" err="1" smtClean="0">
                <a:solidFill>
                  <a:schemeClr val="tx1"/>
                </a:solidFill>
              </a:rPr>
              <a:t>извор</a:t>
            </a:r>
            <a:r>
              <a:rPr lang="en-US" b="1" dirty="0" smtClean="0">
                <a:solidFill>
                  <a:schemeClr val="tx1"/>
                </a:solidFill>
              </a:rPr>
              <a:t> </a:t>
            </a:r>
            <a:r>
              <a:rPr lang="en-US" b="1" dirty="0" err="1" smtClean="0">
                <a:solidFill>
                  <a:schemeClr val="tx1"/>
                </a:solidFill>
              </a:rPr>
              <a:t>житарице</a:t>
            </a:r>
            <a:r>
              <a:rPr lang="en-US" b="1" dirty="0" smtClean="0">
                <a:solidFill>
                  <a:schemeClr val="tx1"/>
                </a:solidFill>
              </a:rPr>
              <a:t>.</a:t>
            </a:r>
            <a:endParaRPr lang="en-US" b="1" i="1" dirty="0" smtClean="0">
              <a:solidFill>
                <a:schemeClr val="tx1"/>
              </a:solidFill>
            </a:endParaRPr>
          </a:p>
          <a:p>
            <a:pPr marL="190500" indent="-190500" algn="just">
              <a:lnSpc>
                <a:spcPct val="70000"/>
              </a:lnSpc>
            </a:pPr>
            <a:endParaRPr lang="sr-Latn-CS" sz="2000" b="1" i="1" dirty="0" smtClean="0">
              <a:solidFill>
                <a:schemeClr val="tx1"/>
              </a:solidFill>
            </a:endParaRPr>
          </a:p>
        </p:txBody>
      </p:sp>
      <p:sp>
        <p:nvSpPr>
          <p:cNvPr id="69635" name="Text Box 3"/>
          <p:cNvSpPr txBox="1">
            <a:spLocks noChangeArrowheads="1"/>
          </p:cNvSpPr>
          <p:nvPr/>
        </p:nvSpPr>
        <p:spPr bwMode="auto">
          <a:xfrm>
            <a:off x="539750" y="401638"/>
            <a:ext cx="7993063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sz="3200" b="1">
                <a:latin typeface="Verdana" pitchFamily="34" charset="0"/>
              </a:rPr>
              <a:t>УГЉЕНИ ХИДРАТИ</a:t>
            </a:r>
            <a:r>
              <a:rPr lang="sr-Latn-CS" sz="3200" b="1">
                <a:latin typeface="Verdana" pitchFamily="34" charset="0"/>
              </a:rPr>
              <a:t>-врста и улога</a:t>
            </a:r>
            <a:r>
              <a:rPr lang="en-US" sz="3200">
                <a:latin typeface="Verdana" pitchFamily="34" charset="0"/>
              </a:rPr>
              <a:t> </a:t>
            </a:r>
          </a:p>
        </p:txBody>
      </p:sp>
    </p:spTree>
  </p:cSld>
  <p:clrMapOvr>
    <a:masterClrMapping/>
  </p:clrMapOvr>
  <p:transition advTm="38512"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250825" y="981075"/>
            <a:ext cx="8280400" cy="5113338"/>
          </a:xfrm>
        </p:spPr>
        <p:txBody>
          <a:bodyPr/>
          <a:lstStyle/>
          <a:p>
            <a:pPr marL="190500" indent="-190500" algn="just">
              <a:lnSpc>
                <a:spcPct val="80000"/>
              </a:lnSpc>
            </a:pPr>
            <a:endParaRPr lang="sr-Latn-CS" sz="2000" b="1" i="1" smtClean="0">
              <a:solidFill>
                <a:schemeClr val="tx1"/>
              </a:solidFill>
            </a:endParaRPr>
          </a:p>
          <a:p>
            <a:pPr marL="190500" indent="-190500" algn="just">
              <a:lnSpc>
                <a:spcPct val="80000"/>
              </a:lnSpc>
            </a:pPr>
            <a:r>
              <a:rPr lang="en-US" sz="2000" b="1" i="1" smtClean="0">
                <a:solidFill>
                  <a:schemeClr val="tx1"/>
                </a:solidFill>
              </a:rPr>
              <a:t>3. Олигосахaрид</a:t>
            </a:r>
            <a:r>
              <a:rPr lang="sr-Latn-CS" sz="2000" b="1" i="1" smtClean="0">
                <a:solidFill>
                  <a:schemeClr val="tx1"/>
                </a:solidFill>
              </a:rPr>
              <a:t>и</a:t>
            </a:r>
            <a:endParaRPr lang="en-US" sz="2000" b="1" smtClean="0">
              <a:solidFill>
                <a:schemeClr val="tx1"/>
              </a:solidFill>
            </a:endParaRPr>
          </a:p>
          <a:p>
            <a:pPr marL="190500" indent="-190500" algn="just">
              <a:lnSpc>
                <a:spcPct val="80000"/>
              </a:lnSpc>
            </a:pPr>
            <a:r>
              <a:rPr lang="sr-Latn-CS" sz="2000" b="1" smtClean="0">
                <a:solidFill>
                  <a:schemeClr val="tx1"/>
                </a:solidFill>
              </a:rPr>
              <a:t>	</a:t>
            </a:r>
          </a:p>
          <a:p>
            <a:pPr marL="190500" indent="-190500" algn="just">
              <a:lnSpc>
                <a:spcPct val="80000"/>
              </a:lnSpc>
            </a:pPr>
            <a:r>
              <a:rPr lang="sr-Latn-CS" sz="2000" b="1" smtClean="0">
                <a:solidFill>
                  <a:schemeClr val="tx1"/>
                </a:solidFill>
              </a:rPr>
              <a:t>	</a:t>
            </a:r>
            <a:r>
              <a:rPr lang="en-US" sz="2000" b="1" smtClean="0">
                <a:solidFill>
                  <a:schemeClr val="tx1"/>
                </a:solidFill>
              </a:rPr>
              <a:t>Шећeри кратких ланaца и најчешће сдрже галaктозу, гликозу и фруктозу. Главни </a:t>
            </a:r>
            <a:r>
              <a:rPr lang="sr-Latn-CS" sz="2000" b="1" smtClean="0">
                <a:solidFill>
                  <a:schemeClr val="tx1"/>
                </a:solidFill>
              </a:rPr>
              <a:t>и</a:t>
            </a:r>
            <a:r>
              <a:rPr lang="en-US" sz="2000" b="1" smtClean="0">
                <a:solidFill>
                  <a:schemeClr val="tx1"/>
                </a:solidFill>
              </a:rPr>
              <a:t>звор семeнке и легуминозе. </a:t>
            </a:r>
            <a:endParaRPr lang="sr-Latn-CS" sz="2000" b="1" smtClean="0">
              <a:solidFill>
                <a:schemeClr val="tx1"/>
              </a:solidFill>
            </a:endParaRPr>
          </a:p>
          <a:p>
            <a:pPr marL="190500" indent="-190500" algn="just">
              <a:lnSpc>
                <a:spcPct val="80000"/>
              </a:lnSpc>
            </a:pPr>
            <a:r>
              <a:rPr lang="sr-Latn-CS" sz="2000" b="1" smtClean="0">
                <a:solidFill>
                  <a:schemeClr val="tx1"/>
                </a:solidFill>
              </a:rPr>
              <a:t>	</a:t>
            </a:r>
          </a:p>
          <a:p>
            <a:pPr marL="190500" indent="-190500" algn="just">
              <a:lnSpc>
                <a:spcPct val="80000"/>
              </a:lnSpc>
            </a:pPr>
            <a:r>
              <a:rPr lang="sr-Latn-CS" sz="2000" b="1" smtClean="0">
                <a:solidFill>
                  <a:schemeClr val="tx1"/>
                </a:solidFill>
              </a:rPr>
              <a:t>	</a:t>
            </a:r>
            <a:r>
              <a:rPr lang="en-US" sz="2000" b="1" smtClean="0">
                <a:solidFill>
                  <a:schemeClr val="tx1"/>
                </a:solidFill>
              </a:rPr>
              <a:t>Већина се не разлаже у танком цреву, већ подлежe ферментацијi и дебeлом цреву.</a:t>
            </a:r>
            <a:endParaRPr lang="en-US" sz="2000" b="1" i="1" smtClean="0">
              <a:solidFill>
                <a:schemeClr val="tx1"/>
              </a:solidFill>
            </a:endParaRPr>
          </a:p>
          <a:p>
            <a:pPr marL="190500" indent="-190500" algn="just">
              <a:lnSpc>
                <a:spcPct val="80000"/>
              </a:lnSpc>
            </a:pPr>
            <a:endParaRPr lang="sr-Latn-CS" sz="2000" b="1" i="1" smtClean="0">
              <a:solidFill>
                <a:schemeClr val="tx1"/>
              </a:solidFill>
            </a:endParaRPr>
          </a:p>
          <a:p>
            <a:pPr marL="190500" indent="-190500" algn="just">
              <a:lnSpc>
                <a:spcPct val="80000"/>
              </a:lnSpc>
            </a:pPr>
            <a:r>
              <a:rPr lang="en-US" sz="2000" b="1" i="1" smtClean="0">
                <a:solidFill>
                  <a:schemeClr val="tx1"/>
                </a:solidFill>
              </a:rPr>
              <a:t>4. Шећeрни алкохoл</a:t>
            </a:r>
            <a:endParaRPr lang="fr-FR" sz="2000" b="1" smtClean="0">
              <a:solidFill>
                <a:schemeClr val="tx1"/>
              </a:solidFill>
            </a:endParaRPr>
          </a:p>
          <a:p>
            <a:pPr marL="190500" indent="-190500" algn="just">
              <a:lnSpc>
                <a:spcPct val="80000"/>
              </a:lnSpc>
            </a:pPr>
            <a:r>
              <a:rPr lang="fr-FR" sz="2000" b="1" smtClean="0">
                <a:solidFill>
                  <a:schemeClr val="tx1"/>
                </a:solidFill>
              </a:rPr>
              <a:t> </a:t>
            </a:r>
          </a:p>
          <a:p>
            <a:pPr marL="190500" indent="-190500" algn="just">
              <a:lnSpc>
                <a:spcPct val="80000"/>
              </a:lnSpc>
            </a:pPr>
            <a:r>
              <a:rPr lang="sr-Latn-CS" sz="2000" b="1" smtClean="0">
                <a:solidFill>
                  <a:schemeClr val="tx1"/>
                </a:solidFill>
              </a:rPr>
              <a:t>	</a:t>
            </a:r>
            <a:r>
              <a:rPr lang="fr-FR" sz="2000" b="1" smtClean="0">
                <a:solidFill>
                  <a:schemeClr val="tx1"/>
                </a:solidFill>
              </a:rPr>
              <a:t>Налaзе се и приrоди </a:t>
            </a:r>
            <a:r>
              <a:rPr lang="sr-Latn-CS" sz="2000" b="1" smtClean="0">
                <a:solidFill>
                  <a:schemeClr val="tx1"/>
                </a:solidFill>
              </a:rPr>
              <a:t>и</a:t>
            </a:r>
            <a:r>
              <a:rPr lang="fr-FR" sz="2000" b="1" smtClean="0">
                <a:solidFill>
                  <a:schemeClr val="tx1"/>
                </a:solidFill>
              </a:rPr>
              <a:t>ли се производе индустријски.</a:t>
            </a:r>
            <a:endParaRPr lang="fr-FR" sz="2000" b="1" i="1" smtClean="0">
              <a:solidFill>
                <a:schemeClr val="tx1"/>
              </a:solidFill>
            </a:endParaRPr>
          </a:p>
          <a:p>
            <a:pPr marL="190500" indent="-190500" algn="just">
              <a:lnSpc>
                <a:spcPct val="80000"/>
              </a:lnSpc>
            </a:pPr>
            <a:endParaRPr lang="sr-Latn-CS" sz="2000" b="1" i="1" smtClean="0">
              <a:solidFill>
                <a:schemeClr val="tx1"/>
              </a:solidFill>
            </a:endParaRPr>
          </a:p>
          <a:p>
            <a:pPr marL="190500" indent="-190500" algn="just">
              <a:lnSpc>
                <a:spcPct val="80000"/>
              </a:lnSpc>
            </a:pPr>
            <a:r>
              <a:rPr lang="sr-Latn-CS" sz="2000" b="1" i="1" smtClean="0">
                <a:solidFill>
                  <a:schemeClr val="tx1"/>
                </a:solidFill>
              </a:rPr>
              <a:t>		-</a:t>
            </a:r>
            <a:r>
              <a:rPr lang="fr-FR" sz="2000" b="1" i="1" smtClean="0">
                <a:solidFill>
                  <a:schemeClr val="tx1"/>
                </a:solidFill>
              </a:rPr>
              <a:t>Сорбитол</a:t>
            </a:r>
            <a:endParaRPr lang="fr-FR" sz="2000" b="1" smtClean="0">
              <a:solidFill>
                <a:schemeClr val="tx1"/>
              </a:solidFill>
            </a:endParaRPr>
          </a:p>
          <a:p>
            <a:pPr marL="1543050" lvl="3" indent="-171450" algn="just">
              <a:lnSpc>
                <a:spcPct val="80000"/>
              </a:lnSpc>
            </a:pPr>
            <a:r>
              <a:rPr lang="sr-Latn-CS" b="1" smtClean="0">
                <a:solidFill>
                  <a:schemeClr val="tx1"/>
                </a:solidFill>
              </a:rPr>
              <a:t>	</a:t>
            </a:r>
            <a:r>
              <a:rPr lang="fr-FR" b="1" smtClean="0">
                <a:solidFill>
                  <a:schemeClr val="tx1"/>
                </a:solidFill>
              </a:rPr>
              <a:t>Главни </a:t>
            </a:r>
            <a:r>
              <a:rPr lang="sr-Latn-CS" b="1" smtClean="0">
                <a:solidFill>
                  <a:schemeClr val="tx1"/>
                </a:solidFill>
              </a:rPr>
              <a:t>и</a:t>
            </a:r>
            <a:r>
              <a:rPr lang="fr-FR" b="1" smtClean="0">
                <a:solidFill>
                  <a:schemeClr val="tx1"/>
                </a:solidFill>
              </a:rPr>
              <a:t>звор трешње. Најчешће се користи као до</a:t>
            </a:r>
            <a:r>
              <a:rPr lang="sr-Latn-CS" b="1" smtClean="0">
                <a:solidFill>
                  <a:schemeClr val="tx1"/>
                </a:solidFill>
              </a:rPr>
              <a:t>д</a:t>
            </a:r>
            <a:r>
              <a:rPr lang="fr-FR" b="1" smtClean="0">
                <a:solidFill>
                  <a:schemeClr val="tx1"/>
                </a:solidFill>
              </a:rPr>
              <a:t>атaк производима за дијабетичаре (</a:t>
            </a:r>
            <a:r>
              <a:rPr lang="fr-FR" b="1" i="1" smtClean="0">
                <a:solidFill>
                  <a:schemeClr val="tx1"/>
                </a:solidFill>
              </a:rPr>
              <a:t>безалкохoлна пића, слаткишi, колачи</a:t>
            </a:r>
            <a:r>
              <a:rPr lang="fr-FR" b="1" smtClean="0">
                <a:solidFill>
                  <a:schemeClr val="tx1"/>
                </a:solidFill>
              </a:rPr>
              <a:t>). Спорo се ресорбује из црева и у јетри конвертује у фруктозу.</a:t>
            </a:r>
            <a:endParaRPr lang="sr-Latn-CS" sz="1400" b="1" i="1" smtClean="0">
              <a:solidFill>
                <a:schemeClr val="tx1"/>
              </a:solidFill>
            </a:endParaRPr>
          </a:p>
          <a:p>
            <a:pPr marL="190500" indent="-190500" algn="just">
              <a:lnSpc>
                <a:spcPct val="80000"/>
              </a:lnSpc>
            </a:pPr>
            <a:r>
              <a:rPr lang="sr-Latn-CS" sz="2000" b="1" i="1" smtClean="0">
                <a:solidFill>
                  <a:schemeClr val="tx1"/>
                </a:solidFill>
              </a:rPr>
              <a:t>		-</a:t>
            </a:r>
            <a:r>
              <a:rPr lang="fr-FR" sz="2000" b="1" i="1" smtClean="0">
                <a:solidFill>
                  <a:schemeClr val="tx1"/>
                </a:solidFill>
              </a:rPr>
              <a:t>Инозитол</a:t>
            </a:r>
            <a:endParaRPr lang="fr-FR" sz="2000" b="1" smtClean="0">
              <a:solidFill>
                <a:schemeClr val="tx1"/>
              </a:solidFill>
            </a:endParaRPr>
          </a:p>
          <a:p>
            <a:pPr marL="1543050" lvl="3" indent="-171450" algn="just">
              <a:lnSpc>
                <a:spcPct val="80000"/>
              </a:lnSpc>
            </a:pPr>
            <a:r>
              <a:rPr lang="sr-Latn-CS" b="1" smtClean="0">
                <a:solidFill>
                  <a:schemeClr val="tx1"/>
                </a:solidFill>
              </a:rPr>
              <a:t>  </a:t>
            </a:r>
            <a:r>
              <a:rPr lang="fr-FR" b="1" smtClean="0">
                <a:solidFill>
                  <a:schemeClr val="tx1"/>
                </a:solidFill>
              </a:rPr>
              <a:t>Главни iзвор мекиње житарица. </a:t>
            </a:r>
            <a:endParaRPr lang="fr-FR" b="1" i="1" smtClean="0">
              <a:solidFill>
                <a:schemeClr val="tx1"/>
              </a:solidFill>
            </a:endParaRPr>
          </a:p>
          <a:p>
            <a:pPr marL="190500" indent="-190500" algn="just">
              <a:lnSpc>
                <a:spcPct val="80000"/>
              </a:lnSpc>
            </a:pPr>
            <a:endParaRPr lang="sr-Latn-CS" sz="2000" b="1" i="1" smtClean="0">
              <a:solidFill>
                <a:schemeClr val="tx1"/>
              </a:solidFill>
            </a:endParaRPr>
          </a:p>
        </p:txBody>
      </p:sp>
      <p:sp>
        <p:nvSpPr>
          <p:cNvPr id="70659" name="Text Box 3"/>
          <p:cNvSpPr txBox="1">
            <a:spLocks noChangeArrowheads="1"/>
          </p:cNvSpPr>
          <p:nvPr/>
        </p:nvSpPr>
        <p:spPr bwMode="auto">
          <a:xfrm>
            <a:off x="395288" y="476250"/>
            <a:ext cx="7993062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sz="3200" b="1">
                <a:latin typeface="Verdana" pitchFamily="34" charset="0"/>
              </a:rPr>
              <a:t>УГЉЕНИ ХИДРАТИ</a:t>
            </a:r>
            <a:r>
              <a:rPr lang="sr-Latn-CS" sz="3200" b="1">
                <a:latin typeface="Verdana" pitchFamily="34" charset="0"/>
              </a:rPr>
              <a:t>-врста и улога</a:t>
            </a:r>
            <a:r>
              <a:rPr lang="en-US" sz="3200">
                <a:latin typeface="Verdana" pitchFamily="34" charset="0"/>
              </a:rPr>
              <a:t> </a:t>
            </a:r>
          </a:p>
        </p:txBody>
      </p:sp>
    </p:spTree>
  </p:cSld>
  <p:clrMapOvr>
    <a:masterClrMapping/>
  </p:clrMapOvr>
  <p:transition advTm="52247"/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250825" y="477838"/>
            <a:ext cx="8713788" cy="5543550"/>
          </a:xfrm>
        </p:spPr>
        <p:txBody>
          <a:bodyPr>
            <a:normAutofit lnSpcReduction="10000"/>
          </a:bodyPr>
          <a:lstStyle/>
          <a:p>
            <a:pPr marL="190500" indent="-190500" algn="just">
              <a:lnSpc>
                <a:spcPct val="70000"/>
              </a:lnSpc>
            </a:pPr>
            <a:r>
              <a:rPr lang="fr-FR" sz="2000" b="1" i="1" dirty="0" smtClean="0">
                <a:solidFill>
                  <a:schemeClr val="tx1"/>
                </a:solidFill>
              </a:rPr>
              <a:t>5. </a:t>
            </a:r>
            <a:r>
              <a:rPr lang="fr-FR" sz="2000" b="1" i="1" dirty="0" err="1" smtClean="0">
                <a:solidFill>
                  <a:schemeClr val="tx1"/>
                </a:solidFill>
              </a:rPr>
              <a:t>Полисахариди</a:t>
            </a:r>
            <a:endParaRPr lang="fr-FR" sz="2000" b="1" i="1" dirty="0" smtClean="0">
              <a:solidFill>
                <a:schemeClr val="tx1"/>
              </a:solidFill>
            </a:endParaRPr>
          </a:p>
          <a:p>
            <a:pPr marL="190500" indent="-190500" algn="just">
              <a:lnSpc>
                <a:spcPct val="70000"/>
              </a:lnSpc>
            </a:pPr>
            <a:endParaRPr lang="sr-Latn-CS" sz="2000" b="1" i="1" dirty="0" smtClean="0">
              <a:solidFill>
                <a:schemeClr val="tx1"/>
              </a:solidFill>
            </a:endParaRPr>
          </a:p>
          <a:p>
            <a:pPr marL="190500" indent="-190500" algn="just">
              <a:lnSpc>
                <a:spcPct val="70000"/>
              </a:lnSpc>
            </a:pPr>
            <a:r>
              <a:rPr lang="sr-Latn-CS" sz="2000" b="1" i="1" dirty="0" smtClean="0">
                <a:solidFill>
                  <a:schemeClr val="tx1"/>
                </a:solidFill>
              </a:rPr>
              <a:t>		-</a:t>
            </a:r>
            <a:r>
              <a:rPr lang="fr-FR" sz="2000" b="1" i="1" dirty="0" err="1" smtClean="0">
                <a:solidFill>
                  <a:schemeClr val="tx1"/>
                </a:solidFill>
              </a:rPr>
              <a:t>Скроб</a:t>
            </a:r>
            <a:endParaRPr lang="fr-FR" sz="2000" b="1" dirty="0" smtClean="0">
              <a:solidFill>
                <a:schemeClr val="tx1"/>
              </a:solidFill>
            </a:endParaRPr>
          </a:p>
          <a:p>
            <a:pPr marL="1543050" lvl="3" indent="-171450" algn="just">
              <a:lnSpc>
                <a:spcPct val="70000"/>
              </a:lnSpc>
            </a:pPr>
            <a:r>
              <a:rPr lang="sr-Latn-CS" b="1" dirty="0" smtClean="0">
                <a:solidFill>
                  <a:schemeClr val="tx1"/>
                </a:solidFill>
              </a:rPr>
              <a:t>	</a:t>
            </a:r>
            <a:r>
              <a:rPr lang="fr-FR" b="1" dirty="0" err="1" smtClean="0">
                <a:solidFill>
                  <a:schemeClr val="tx1"/>
                </a:solidFill>
              </a:rPr>
              <a:t>Најзаступљенији</a:t>
            </a:r>
            <a:r>
              <a:rPr lang="fr-FR" b="1" dirty="0" smtClean="0">
                <a:solidFill>
                  <a:schemeClr val="tx1"/>
                </a:solidFill>
              </a:rPr>
              <a:t> </a:t>
            </a:r>
            <a:r>
              <a:rPr lang="fr-FR" b="1" dirty="0" err="1" smtClean="0">
                <a:solidFill>
                  <a:schemeClr val="tx1"/>
                </a:solidFill>
              </a:rPr>
              <a:t>угљени</a:t>
            </a:r>
            <a:r>
              <a:rPr lang="fr-FR" b="1" dirty="0" smtClean="0">
                <a:solidFill>
                  <a:schemeClr val="tx1"/>
                </a:solidFill>
              </a:rPr>
              <a:t> </a:t>
            </a:r>
            <a:r>
              <a:rPr lang="fr-FR" b="1" dirty="0" err="1" smtClean="0">
                <a:solidFill>
                  <a:schemeClr val="tx1"/>
                </a:solidFill>
              </a:rPr>
              <a:t>хидрат</a:t>
            </a:r>
            <a:r>
              <a:rPr lang="fr-FR" b="1" dirty="0" smtClean="0">
                <a:solidFill>
                  <a:schemeClr val="tx1"/>
                </a:solidFill>
              </a:rPr>
              <a:t> у </a:t>
            </a:r>
            <a:r>
              <a:rPr lang="fr-FR" b="1" dirty="0" err="1" smtClean="0">
                <a:solidFill>
                  <a:schemeClr val="tx1"/>
                </a:solidFill>
              </a:rPr>
              <a:t>исхрани</a:t>
            </a:r>
            <a:r>
              <a:rPr lang="fr-FR" b="1" dirty="0" smtClean="0">
                <a:solidFill>
                  <a:schemeClr val="tx1"/>
                </a:solidFill>
              </a:rPr>
              <a:t> </a:t>
            </a:r>
            <a:r>
              <a:rPr lang="fr-FR" b="1" dirty="0" err="1" smtClean="0">
                <a:solidFill>
                  <a:schemeClr val="tx1"/>
                </a:solidFill>
              </a:rPr>
              <a:t>људи</a:t>
            </a:r>
            <a:r>
              <a:rPr lang="fr-FR" b="1" dirty="0" smtClean="0">
                <a:solidFill>
                  <a:schemeClr val="tx1"/>
                </a:solidFill>
              </a:rPr>
              <a:t>. </a:t>
            </a:r>
            <a:r>
              <a:rPr lang="fr-FR" b="1" dirty="0" err="1" smtClean="0">
                <a:solidFill>
                  <a:schemeClr val="tx1"/>
                </a:solidFill>
              </a:rPr>
              <a:t>Главни</a:t>
            </a:r>
            <a:r>
              <a:rPr lang="fr-FR" b="1" dirty="0" smtClean="0">
                <a:solidFill>
                  <a:schemeClr val="tx1"/>
                </a:solidFill>
              </a:rPr>
              <a:t> </a:t>
            </a:r>
            <a:r>
              <a:rPr lang="fr-FR" b="1" dirty="0" err="1" smtClean="0">
                <a:solidFill>
                  <a:schemeClr val="tx1"/>
                </a:solidFill>
              </a:rPr>
              <a:t>извор</a:t>
            </a:r>
            <a:r>
              <a:rPr lang="fr-FR" b="1" dirty="0" smtClean="0">
                <a:solidFill>
                  <a:schemeClr val="tx1"/>
                </a:solidFill>
              </a:rPr>
              <a:t> </a:t>
            </a:r>
            <a:r>
              <a:rPr lang="fr-FR" b="1" dirty="0" err="1" smtClean="0">
                <a:solidFill>
                  <a:schemeClr val="tx1"/>
                </a:solidFill>
              </a:rPr>
              <a:t>намирнице</a:t>
            </a:r>
            <a:r>
              <a:rPr lang="fr-FR" b="1" dirty="0" smtClean="0">
                <a:solidFill>
                  <a:schemeClr val="tx1"/>
                </a:solidFill>
              </a:rPr>
              <a:t> </a:t>
            </a:r>
            <a:r>
              <a:rPr lang="fr-FR" b="1" dirty="0" err="1" smtClean="0">
                <a:solidFill>
                  <a:schemeClr val="tx1"/>
                </a:solidFill>
              </a:rPr>
              <a:t>биљног</a:t>
            </a:r>
            <a:r>
              <a:rPr lang="fr-FR" b="1" dirty="0" smtClean="0">
                <a:solidFill>
                  <a:schemeClr val="tx1"/>
                </a:solidFill>
              </a:rPr>
              <a:t> </a:t>
            </a:r>
            <a:r>
              <a:rPr lang="fr-FR" b="1" dirty="0" err="1" smtClean="0">
                <a:solidFill>
                  <a:schemeClr val="tx1"/>
                </a:solidFill>
              </a:rPr>
              <a:t>порекла</a:t>
            </a:r>
            <a:r>
              <a:rPr lang="fr-FR" b="1" dirty="0" smtClean="0">
                <a:solidFill>
                  <a:schemeClr val="tx1"/>
                </a:solidFill>
              </a:rPr>
              <a:t> (</a:t>
            </a:r>
            <a:r>
              <a:rPr lang="fr-FR" b="1" dirty="0" err="1" smtClean="0">
                <a:solidFill>
                  <a:schemeClr val="tx1"/>
                </a:solidFill>
              </a:rPr>
              <a:t>зрневље</a:t>
            </a:r>
            <a:r>
              <a:rPr lang="fr-FR" b="1" dirty="0" smtClean="0">
                <a:solidFill>
                  <a:schemeClr val="tx1"/>
                </a:solidFill>
              </a:rPr>
              <a:t>, </a:t>
            </a:r>
            <a:r>
              <a:rPr lang="fr-FR" b="1" dirty="0" err="1" smtClean="0">
                <a:solidFill>
                  <a:schemeClr val="tx1"/>
                </a:solidFill>
              </a:rPr>
              <a:t>кромпир</a:t>
            </a:r>
            <a:r>
              <a:rPr lang="fr-FR" b="1" dirty="0" smtClean="0">
                <a:solidFill>
                  <a:schemeClr val="tx1"/>
                </a:solidFill>
              </a:rPr>
              <a:t> и </a:t>
            </a:r>
            <a:r>
              <a:rPr lang="fr-FR" b="1" dirty="0" err="1" smtClean="0">
                <a:solidFill>
                  <a:schemeClr val="tx1"/>
                </a:solidFill>
              </a:rPr>
              <a:t>др</a:t>
            </a:r>
            <a:r>
              <a:rPr lang="fr-FR" b="1" dirty="0" smtClean="0">
                <a:solidFill>
                  <a:schemeClr val="tx1"/>
                </a:solidFill>
              </a:rPr>
              <a:t>.). </a:t>
            </a:r>
            <a:r>
              <a:rPr lang="fr-FR" b="1" dirty="0" err="1" smtClean="0">
                <a:solidFill>
                  <a:schemeClr val="tx1"/>
                </a:solidFill>
              </a:rPr>
              <a:t>Налазе</a:t>
            </a:r>
            <a:r>
              <a:rPr lang="fr-FR" b="1" dirty="0" smtClean="0">
                <a:solidFill>
                  <a:schemeClr val="tx1"/>
                </a:solidFill>
              </a:rPr>
              <a:t> </a:t>
            </a:r>
            <a:r>
              <a:rPr lang="fr-FR" b="1" dirty="0" err="1" smtClean="0">
                <a:solidFill>
                  <a:schemeClr val="tx1"/>
                </a:solidFill>
              </a:rPr>
              <a:t>се</a:t>
            </a:r>
            <a:r>
              <a:rPr lang="fr-FR" b="1" dirty="0" smtClean="0">
                <a:solidFill>
                  <a:schemeClr val="tx1"/>
                </a:solidFill>
              </a:rPr>
              <a:t> у </a:t>
            </a:r>
            <a:r>
              <a:rPr lang="fr-FR" b="1" dirty="0" err="1" smtClean="0">
                <a:solidFill>
                  <a:schemeClr val="tx1"/>
                </a:solidFill>
              </a:rPr>
              <a:t>облику</a:t>
            </a:r>
            <a:r>
              <a:rPr lang="fr-FR" b="1" dirty="0" smtClean="0">
                <a:solidFill>
                  <a:schemeClr val="tx1"/>
                </a:solidFill>
              </a:rPr>
              <a:t> </a:t>
            </a:r>
            <a:r>
              <a:rPr lang="fr-FR" b="1" dirty="0" err="1" smtClean="0">
                <a:solidFill>
                  <a:schemeClr val="tx1"/>
                </a:solidFill>
              </a:rPr>
              <a:t>финих</a:t>
            </a:r>
            <a:r>
              <a:rPr lang="fr-FR" b="1" dirty="0" smtClean="0">
                <a:solidFill>
                  <a:schemeClr val="tx1"/>
                </a:solidFill>
              </a:rPr>
              <a:t> </a:t>
            </a:r>
            <a:r>
              <a:rPr lang="fr-FR" b="1" dirty="0" err="1" smtClean="0">
                <a:solidFill>
                  <a:schemeClr val="tx1"/>
                </a:solidFill>
              </a:rPr>
              <a:t>гранула</a:t>
            </a:r>
            <a:r>
              <a:rPr lang="fr-FR" b="1" dirty="0" smtClean="0">
                <a:solidFill>
                  <a:schemeClr val="tx1"/>
                </a:solidFill>
              </a:rPr>
              <a:t> </a:t>
            </a:r>
            <a:r>
              <a:rPr lang="fr-FR" b="1" dirty="0" err="1" smtClean="0">
                <a:solidFill>
                  <a:schemeClr val="tx1"/>
                </a:solidFill>
              </a:rPr>
              <a:t>или</a:t>
            </a:r>
            <a:r>
              <a:rPr lang="fr-FR" b="1" dirty="0" smtClean="0">
                <a:solidFill>
                  <a:schemeClr val="tx1"/>
                </a:solidFill>
              </a:rPr>
              <a:t> </a:t>
            </a:r>
            <a:r>
              <a:rPr lang="fr-FR" b="1" dirty="0" err="1" smtClean="0">
                <a:solidFill>
                  <a:schemeClr val="tx1"/>
                </a:solidFill>
              </a:rPr>
              <a:t>као</a:t>
            </a:r>
            <a:r>
              <a:rPr lang="fr-FR" b="1" dirty="0" smtClean="0">
                <a:solidFill>
                  <a:schemeClr val="tx1"/>
                </a:solidFill>
              </a:rPr>
              <a:t> </a:t>
            </a:r>
            <a:r>
              <a:rPr lang="fr-FR" b="1" dirty="0" err="1" smtClean="0">
                <a:solidFill>
                  <a:schemeClr val="tx1"/>
                </a:solidFill>
              </a:rPr>
              <a:t>амилоза</a:t>
            </a:r>
            <a:r>
              <a:rPr lang="fr-FR" b="1" dirty="0" smtClean="0">
                <a:solidFill>
                  <a:schemeClr val="tx1"/>
                </a:solidFill>
              </a:rPr>
              <a:t> </a:t>
            </a:r>
            <a:r>
              <a:rPr lang="fr-FR" b="1" dirty="0" err="1" smtClean="0">
                <a:solidFill>
                  <a:schemeClr val="tx1"/>
                </a:solidFill>
              </a:rPr>
              <a:t>или</a:t>
            </a:r>
            <a:r>
              <a:rPr lang="fr-FR" b="1" dirty="0" smtClean="0">
                <a:solidFill>
                  <a:schemeClr val="tx1"/>
                </a:solidFill>
              </a:rPr>
              <a:t> </a:t>
            </a:r>
            <a:r>
              <a:rPr lang="fr-FR" b="1" dirty="0" err="1" smtClean="0">
                <a:solidFill>
                  <a:schemeClr val="tx1"/>
                </a:solidFill>
              </a:rPr>
              <a:t>амилопектин</a:t>
            </a:r>
            <a:r>
              <a:rPr lang="fr-FR" b="1" dirty="0" smtClean="0">
                <a:solidFill>
                  <a:schemeClr val="tx1"/>
                </a:solidFill>
              </a:rPr>
              <a:t>.</a:t>
            </a:r>
            <a:endParaRPr lang="fr-FR" b="1" i="1" dirty="0" smtClean="0">
              <a:solidFill>
                <a:schemeClr val="tx1"/>
              </a:solidFill>
            </a:endParaRPr>
          </a:p>
          <a:p>
            <a:pPr marL="190500" indent="-190500" algn="just">
              <a:lnSpc>
                <a:spcPct val="70000"/>
              </a:lnSpc>
            </a:pPr>
            <a:endParaRPr lang="sr-Latn-CS" sz="2000" b="1" i="1" dirty="0" smtClean="0">
              <a:solidFill>
                <a:schemeClr val="tx1"/>
              </a:solidFill>
            </a:endParaRPr>
          </a:p>
          <a:p>
            <a:pPr marL="190500" indent="-190500" algn="just">
              <a:lnSpc>
                <a:spcPct val="70000"/>
              </a:lnSpc>
            </a:pPr>
            <a:r>
              <a:rPr lang="sr-Latn-CS" sz="2000" b="1" i="1" dirty="0" smtClean="0">
                <a:solidFill>
                  <a:schemeClr val="tx1"/>
                </a:solidFill>
              </a:rPr>
              <a:t>		-</a:t>
            </a:r>
            <a:r>
              <a:rPr lang="fr-FR" sz="2000" b="1" i="1" dirty="0" err="1" smtClean="0">
                <a:solidFill>
                  <a:schemeClr val="tx1"/>
                </a:solidFill>
              </a:rPr>
              <a:t>Декстрини</a:t>
            </a:r>
            <a:endParaRPr lang="fr-FR" sz="2000" b="1" dirty="0" smtClean="0">
              <a:solidFill>
                <a:schemeClr val="tx1"/>
              </a:solidFill>
            </a:endParaRPr>
          </a:p>
          <a:p>
            <a:pPr marL="1543050" lvl="3" indent="-171450" algn="just">
              <a:lnSpc>
                <a:spcPct val="70000"/>
              </a:lnSpc>
            </a:pPr>
            <a:r>
              <a:rPr lang="sr-Latn-CS" b="1" dirty="0" smtClean="0">
                <a:solidFill>
                  <a:schemeClr val="tx1"/>
                </a:solidFill>
              </a:rPr>
              <a:t>	</a:t>
            </a:r>
            <a:r>
              <a:rPr lang="fr-FR" b="1" dirty="0" err="1" smtClean="0">
                <a:solidFill>
                  <a:schemeClr val="tx1"/>
                </a:solidFill>
              </a:rPr>
              <a:t>Продукт</a:t>
            </a:r>
            <a:r>
              <a:rPr lang="fr-FR" b="1" dirty="0" smtClean="0">
                <a:solidFill>
                  <a:schemeClr val="tx1"/>
                </a:solidFill>
              </a:rPr>
              <a:t> </a:t>
            </a:r>
            <a:r>
              <a:rPr lang="fr-FR" b="1" dirty="0" err="1" smtClean="0">
                <a:solidFill>
                  <a:schemeClr val="tx1"/>
                </a:solidFill>
              </a:rPr>
              <a:t>разградње</a:t>
            </a:r>
            <a:r>
              <a:rPr lang="fr-FR" b="1" dirty="0" smtClean="0">
                <a:solidFill>
                  <a:schemeClr val="tx1"/>
                </a:solidFill>
              </a:rPr>
              <a:t> </a:t>
            </a:r>
            <a:r>
              <a:rPr lang="fr-FR" b="1" dirty="0" err="1" smtClean="0">
                <a:solidFill>
                  <a:schemeClr val="tx1"/>
                </a:solidFill>
              </a:rPr>
              <a:t>скроба</a:t>
            </a:r>
            <a:r>
              <a:rPr lang="fr-FR" b="1" dirty="0" smtClean="0">
                <a:solidFill>
                  <a:schemeClr val="tx1"/>
                </a:solidFill>
              </a:rPr>
              <a:t> и </a:t>
            </a:r>
            <a:r>
              <a:rPr lang="fr-FR" b="1" dirty="0" err="1" smtClean="0">
                <a:solidFill>
                  <a:schemeClr val="tx1"/>
                </a:solidFill>
              </a:rPr>
              <a:t>служе</a:t>
            </a:r>
            <a:r>
              <a:rPr lang="fr-FR" b="1" dirty="0" smtClean="0">
                <a:solidFill>
                  <a:schemeClr val="tx1"/>
                </a:solidFill>
              </a:rPr>
              <a:t> </a:t>
            </a:r>
            <a:r>
              <a:rPr lang="fr-FR" b="1" dirty="0" err="1" smtClean="0">
                <a:solidFill>
                  <a:schemeClr val="tx1"/>
                </a:solidFill>
              </a:rPr>
              <a:t>као</a:t>
            </a:r>
            <a:r>
              <a:rPr lang="fr-FR" b="1" dirty="0" smtClean="0">
                <a:solidFill>
                  <a:schemeClr val="tx1"/>
                </a:solidFill>
              </a:rPr>
              <a:t> </a:t>
            </a:r>
            <a:r>
              <a:rPr lang="fr-FR" b="1" dirty="0" err="1" smtClean="0">
                <a:solidFill>
                  <a:schemeClr val="tx1"/>
                </a:solidFill>
              </a:rPr>
              <a:t>главни</a:t>
            </a:r>
            <a:r>
              <a:rPr lang="fr-FR" b="1" dirty="0" smtClean="0">
                <a:solidFill>
                  <a:schemeClr val="tx1"/>
                </a:solidFill>
              </a:rPr>
              <a:t> </a:t>
            </a:r>
            <a:r>
              <a:rPr lang="fr-FR" b="1" dirty="0" err="1" smtClean="0">
                <a:solidFill>
                  <a:schemeClr val="tx1"/>
                </a:solidFill>
              </a:rPr>
              <a:t>извор</a:t>
            </a:r>
            <a:r>
              <a:rPr lang="fr-FR" b="1" dirty="0" smtClean="0">
                <a:solidFill>
                  <a:schemeClr val="tx1"/>
                </a:solidFill>
              </a:rPr>
              <a:t> </a:t>
            </a:r>
            <a:r>
              <a:rPr lang="fr-FR" b="1" dirty="0" err="1" smtClean="0">
                <a:solidFill>
                  <a:schemeClr val="tx1"/>
                </a:solidFill>
              </a:rPr>
              <a:t>угљених</a:t>
            </a:r>
            <a:r>
              <a:rPr lang="fr-FR" b="1" dirty="0" smtClean="0">
                <a:solidFill>
                  <a:schemeClr val="tx1"/>
                </a:solidFill>
              </a:rPr>
              <a:t> </a:t>
            </a:r>
            <a:r>
              <a:rPr lang="fr-FR" b="1" dirty="0" err="1" smtClean="0">
                <a:solidFill>
                  <a:schemeClr val="tx1"/>
                </a:solidFill>
              </a:rPr>
              <a:t>хидрата</a:t>
            </a:r>
            <a:r>
              <a:rPr lang="fr-FR" b="1" dirty="0" smtClean="0">
                <a:solidFill>
                  <a:schemeClr val="tx1"/>
                </a:solidFill>
              </a:rPr>
              <a:t> у </a:t>
            </a:r>
            <a:r>
              <a:rPr lang="fr-FR" b="1" dirty="0" err="1" smtClean="0">
                <a:solidFill>
                  <a:schemeClr val="tx1"/>
                </a:solidFill>
              </a:rPr>
              <a:t>производњи</a:t>
            </a:r>
            <a:r>
              <a:rPr lang="fr-FR" b="1" dirty="0" smtClean="0">
                <a:solidFill>
                  <a:schemeClr val="tx1"/>
                </a:solidFill>
              </a:rPr>
              <a:t> </a:t>
            </a:r>
            <a:r>
              <a:rPr lang="fr-FR" b="1" dirty="0" err="1" smtClean="0">
                <a:solidFill>
                  <a:schemeClr val="tx1"/>
                </a:solidFill>
              </a:rPr>
              <a:t>хране</a:t>
            </a:r>
            <a:r>
              <a:rPr lang="fr-FR" b="1" dirty="0" smtClean="0">
                <a:solidFill>
                  <a:schemeClr val="tx1"/>
                </a:solidFill>
              </a:rPr>
              <a:t> </a:t>
            </a:r>
            <a:r>
              <a:rPr lang="fr-FR" b="1" dirty="0" err="1" smtClean="0">
                <a:solidFill>
                  <a:schemeClr val="tx1"/>
                </a:solidFill>
              </a:rPr>
              <a:t>за</a:t>
            </a:r>
            <a:r>
              <a:rPr lang="fr-FR" b="1" dirty="0" smtClean="0">
                <a:solidFill>
                  <a:schemeClr val="tx1"/>
                </a:solidFill>
              </a:rPr>
              <a:t> </a:t>
            </a:r>
            <a:r>
              <a:rPr lang="fr-FR" b="1" dirty="0" err="1" smtClean="0">
                <a:solidFill>
                  <a:schemeClr val="tx1"/>
                </a:solidFill>
              </a:rPr>
              <a:t>ентералну</a:t>
            </a:r>
            <a:r>
              <a:rPr lang="fr-FR" b="1" dirty="0" smtClean="0">
                <a:solidFill>
                  <a:schemeClr val="tx1"/>
                </a:solidFill>
              </a:rPr>
              <a:t> </a:t>
            </a:r>
            <a:r>
              <a:rPr lang="fr-FR" b="1" dirty="0" err="1" smtClean="0">
                <a:solidFill>
                  <a:schemeClr val="tx1"/>
                </a:solidFill>
              </a:rPr>
              <a:t>употребу</a:t>
            </a:r>
            <a:r>
              <a:rPr lang="fr-FR" b="1" dirty="0" smtClean="0">
                <a:solidFill>
                  <a:schemeClr val="tx1"/>
                </a:solidFill>
              </a:rPr>
              <a:t>.</a:t>
            </a:r>
            <a:endParaRPr lang="fr-FR" b="1" i="1" dirty="0" smtClean="0">
              <a:solidFill>
                <a:schemeClr val="tx1"/>
              </a:solidFill>
            </a:endParaRPr>
          </a:p>
          <a:p>
            <a:pPr marL="190500" indent="-190500" algn="just">
              <a:lnSpc>
                <a:spcPct val="70000"/>
              </a:lnSpc>
            </a:pPr>
            <a:endParaRPr lang="sr-Latn-CS" sz="2000" b="1" i="1" dirty="0" smtClean="0">
              <a:solidFill>
                <a:schemeClr val="tx1"/>
              </a:solidFill>
            </a:endParaRPr>
          </a:p>
          <a:p>
            <a:pPr marL="190500" indent="-190500" algn="just">
              <a:lnSpc>
                <a:spcPct val="70000"/>
              </a:lnSpc>
            </a:pPr>
            <a:r>
              <a:rPr lang="sr-Latn-CS" sz="2000" b="1" i="1" dirty="0" smtClean="0">
                <a:solidFill>
                  <a:schemeClr val="tx1"/>
                </a:solidFill>
              </a:rPr>
              <a:t>		-</a:t>
            </a:r>
            <a:r>
              <a:rPr lang="fr-FR" sz="2000" b="1" i="1" dirty="0" err="1" smtClean="0">
                <a:solidFill>
                  <a:schemeClr val="tx1"/>
                </a:solidFill>
              </a:rPr>
              <a:t>Гликоген</a:t>
            </a:r>
            <a:endParaRPr lang="fr-FR" sz="2000" b="1" dirty="0" smtClean="0">
              <a:solidFill>
                <a:schemeClr val="tx1"/>
              </a:solidFill>
            </a:endParaRPr>
          </a:p>
          <a:p>
            <a:pPr marL="1543050" lvl="3" indent="-171450" algn="just">
              <a:lnSpc>
                <a:spcPct val="70000"/>
              </a:lnSpc>
            </a:pPr>
            <a:r>
              <a:rPr lang="sr-Latn-CS" b="1" dirty="0" smtClean="0">
                <a:solidFill>
                  <a:schemeClr val="tx1"/>
                </a:solidFill>
              </a:rPr>
              <a:t>	</a:t>
            </a:r>
            <a:r>
              <a:rPr lang="fr-FR" b="1" dirty="0" err="1" smtClean="0">
                <a:solidFill>
                  <a:schemeClr val="tx1"/>
                </a:solidFill>
              </a:rPr>
              <a:t>Нема</a:t>
            </a:r>
            <a:r>
              <a:rPr lang="fr-FR" b="1" dirty="0" smtClean="0">
                <a:solidFill>
                  <a:schemeClr val="tx1"/>
                </a:solidFill>
              </a:rPr>
              <a:t> </a:t>
            </a:r>
            <a:r>
              <a:rPr lang="fr-FR" b="1" dirty="0" err="1" smtClean="0">
                <a:solidFill>
                  <a:schemeClr val="tx1"/>
                </a:solidFill>
              </a:rPr>
              <a:t>велики</a:t>
            </a:r>
            <a:r>
              <a:rPr lang="fr-FR" b="1" dirty="0" smtClean="0">
                <a:solidFill>
                  <a:schemeClr val="tx1"/>
                </a:solidFill>
              </a:rPr>
              <a:t> </a:t>
            </a:r>
            <a:r>
              <a:rPr lang="fr-FR" b="1" dirty="0" err="1" smtClean="0">
                <a:solidFill>
                  <a:schemeClr val="tx1"/>
                </a:solidFill>
              </a:rPr>
              <a:t>значај</a:t>
            </a:r>
            <a:r>
              <a:rPr lang="fr-FR" b="1" dirty="0" smtClean="0">
                <a:solidFill>
                  <a:schemeClr val="tx1"/>
                </a:solidFill>
              </a:rPr>
              <a:t> </a:t>
            </a:r>
            <a:r>
              <a:rPr lang="fr-FR" b="1" dirty="0" err="1" smtClean="0">
                <a:solidFill>
                  <a:schemeClr val="tx1"/>
                </a:solidFill>
              </a:rPr>
              <a:t>као</a:t>
            </a:r>
            <a:r>
              <a:rPr lang="fr-FR" b="1" dirty="0" smtClean="0">
                <a:solidFill>
                  <a:schemeClr val="tx1"/>
                </a:solidFill>
              </a:rPr>
              <a:t> </a:t>
            </a:r>
            <a:r>
              <a:rPr lang="fr-FR" b="1" dirty="0" err="1" smtClean="0">
                <a:solidFill>
                  <a:schemeClr val="tx1"/>
                </a:solidFill>
              </a:rPr>
              <a:t>извор</a:t>
            </a:r>
            <a:r>
              <a:rPr lang="fr-FR" b="1" dirty="0" smtClean="0">
                <a:solidFill>
                  <a:schemeClr val="tx1"/>
                </a:solidFill>
              </a:rPr>
              <a:t> </a:t>
            </a:r>
            <a:r>
              <a:rPr lang="fr-FR" b="1" dirty="0" err="1" smtClean="0">
                <a:solidFill>
                  <a:schemeClr val="tx1"/>
                </a:solidFill>
              </a:rPr>
              <a:t>енергије</a:t>
            </a:r>
            <a:r>
              <a:rPr lang="fr-FR" b="1" dirty="0" smtClean="0">
                <a:solidFill>
                  <a:schemeClr val="tx1"/>
                </a:solidFill>
              </a:rPr>
              <a:t> у </a:t>
            </a:r>
            <a:r>
              <a:rPr lang="fr-FR" b="1" dirty="0" err="1" smtClean="0">
                <a:solidFill>
                  <a:schemeClr val="tx1"/>
                </a:solidFill>
              </a:rPr>
              <a:t>исхрани</a:t>
            </a:r>
            <a:r>
              <a:rPr lang="fr-FR" b="1" dirty="0" smtClean="0">
                <a:solidFill>
                  <a:schemeClr val="tx1"/>
                </a:solidFill>
              </a:rPr>
              <a:t> </a:t>
            </a:r>
            <a:r>
              <a:rPr lang="fr-FR" b="1" dirty="0" err="1" smtClean="0">
                <a:solidFill>
                  <a:schemeClr val="tx1"/>
                </a:solidFill>
              </a:rPr>
              <a:t>људи</a:t>
            </a:r>
            <a:r>
              <a:rPr lang="fr-FR" b="1" dirty="0" smtClean="0">
                <a:solidFill>
                  <a:schemeClr val="tx1"/>
                </a:solidFill>
              </a:rPr>
              <a:t>. </a:t>
            </a:r>
            <a:r>
              <a:rPr lang="fr-FR" b="1" dirty="0" err="1" smtClean="0">
                <a:solidFill>
                  <a:schemeClr val="tx1"/>
                </a:solidFill>
              </a:rPr>
              <a:t>Главни</a:t>
            </a:r>
            <a:r>
              <a:rPr lang="fr-FR" b="1" dirty="0" smtClean="0">
                <a:solidFill>
                  <a:schemeClr val="tx1"/>
                </a:solidFill>
              </a:rPr>
              <a:t> </a:t>
            </a:r>
            <a:r>
              <a:rPr lang="fr-FR" b="1" dirty="0" err="1" smtClean="0">
                <a:solidFill>
                  <a:schemeClr val="tx1"/>
                </a:solidFill>
              </a:rPr>
              <a:t>извор</a:t>
            </a:r>
            <a:r>
              <a:rPr lang="fr-FR" b="1" dirty="0" smtClean="0">
                <a:solidFill>
                  <a:schemeClr val="tx1"/>
                </a:solidFill>
              </a:rPr>
              <a:t> </a:t>
            </a:r>
            <a:r>
              <a:rPr lang="fr-FR" b="1" dirty="0" err="1" smtClean="0">
                <a:solidFill>
                  <a:schemeClr val="tx1"/>
                </a:solidFill>
              </a:rPr>
              <a:t>намирнице</a:t>
            </a:r>
            <a:r>
              <a:rPr lang="fr-FR" b="1" dirty="0" smtClean="0">
                <a:solidFill>
                  <a:schemeClr val="tx1"/>
                </a:solidFill>
              </a:rPr>
              <a:t> </a:t>
            </a:r>
            <a:r>
              <a:rPr lang="fr-FR" b="1" dirty="0" err="1" smtClean="0">
                <a:solidFill>
                  <a:schemeClr val="tx1"/>
                </a:solidFill>
              </a:rPr>
              <a:t>животињског</a:t>
            </a:r>
            <a:r>
              <a:rPr lang="fr-FR" b="1" dirty="0" smtClean="0">
                <a:solidFill>
                  <a:schemeClr val="tx1"/>
                </a:solidFill>
              </a:rPr>
              <a:t> </a:t>
            </a:r>
            <a:r>
              <a:rPr lang="fr-FR" b="1" dirty="0" err="1" smtClean="0">
                <a:solidFill>
                  <a:schemeClr val="tx1"/>
                </a:solidFill>
              </a:rPr>
              <a:t>порекла</a:t>
            </a:r>
            <a:r>
              <a:rPr lang="fr-FR" b="1" dirty="0" smtClean="0">
                <a:solidFill>
                  <a:schemeClr val="tx1"/>
                </a:solidFill>
              </a:rPr>
              <a:t>: </a:t>
            </a:r>
            <a:r>
              <a:rPr lang="fr-FR" b="1" dirty="0" err="1" smtClean="0">
                <a:solidFill>
                  <a:schemeClr val="tx1"/>
                </a:solidFill>
              </a:rPr>
              <a:t>јетра</a:t>
            </a:r>
            <a:r>
              <a:rPr lang="fr-FR" b="1" dirty="0" smtClean="0">
                <a:solidFill>
                  <a:schemeClr val="tx1"/>
                </a:solidFill>
              </a:rPr>
              <a:t> и </a:t>
            </a:r>
            <a:r>
              <a:rPr lang="fr-FR" b="1" dirty="0" err="1" smtClean="0">
                <a:solidFill>
                  <a:schemeClr val="tx1"/>
                </a:solidFill>
              </a:rPr>
              <a:t>мишићи</a:t>
            </a:r>
            <a:r>
              <a:rPr lang="fr-FR" b="1" dirty="0" smtClean="0">
                <a:solidFill>
                  <a:schemeClr val="tx1"/>
                </a:solidFill>
              </a:rPr>
              <a:t>.</a:t>
            </a:r>
            <a:endParaRPr lang="fr-FR" b="1" i="1" dirty="0" smtClean="0">
              <a:solidFill>
                <a:schemeClr val="tx1"/>
              </a:solidFill>
            </a:endParaRPr>
          </a:p>
          <a:p>
            <a:pPr marL="190500" indent="-190500" algn="just">
              <a:lnSpc>
                <a:spcPct val="70000"/>
              </a:lnSpc>
            </a:pPr>
            <a:endParaRPr lang="sr-Latn-CS" sz="2000" b="1" i="1" dirty="0" smtClean="0">
              <a:solidFill>
                <a:schemeClr val="tx1"/>
              </a:solidFill>
            </a:endParaRPr>
          </a:p>
          <a:p>
            <a:pPr marL="190500" indent="-190500" algn="just">
              <a:lnSpc>
                <a:spcPct val="70000"/>
              </a:lnSpc>
            </a:pPr>
            <a:r>
              <a:rPr lang="fr-FR" sz="2000" b="1" i="1" dirty="0" smtClean="0">
                <a:solidFill>
                  <a:schemeClr val="tx1"/>
                </a:solidFill>
              </a:rPr>
              <a:t>6. </a:t>
            </a:r>
            <a:r>
              <a:rPr lang="fr-FR" sz="2000" b="1" i="1" dirty="0" err="1" smtClean="0">
                <a:solidFill>
                  <a:schemeClr val="tx1"/>
                </a:solidFill>
              </a:rPr>
              <a:t>Нескробни</a:t>
            </a:r>
            <a:r>
              <a:rPr lang="fr-FR" sz="2000" b="1" i="1" dirty="0" smtClean="0">
                <a:solidFill>
                  <a:schemeClr val="tx1"/>
                </a:solidFill>
              </a:rPr>
              <a:t> </a:t>
            </a:r>
            <a:r>
              <a:rPr lang="fr-FR" sz="2000" b="1" i="1" dirty="0" err="1" smtClean="0">
                <a:solidFill>
                  <a:schemeClr val="tx1"/>
                </a:solidFill>
              </a:rPr>
              <a:t>полисахариди</a:t>
            </a:r>
            <a:r>
              <a:rPr lang="fr-FR" sz="2000" b="1" i="1" dirty="0" smtClean="0">
                <a:solidFill>
                  <a:schemeClr val="tx1"/>
                </a:solidFill>
              </a:rPr>
              <a:t> </a:t>
            </a:r>
            <a:r>
              <a:rPr lang="fr-FR" sz="2000" b="1" i="1" dirty="0" err="1" smtClean="0">
                <a:solidFill>
                  <a:schemeClr val="tx1"/>
                </a:solidFill>
              </a:rPr>
              <a:t>или</a:t>
            </a:r>
            <a:r>
              <a:rPr lang="fr-FR" sz="2000" b="1" i="1" dirty="0" smtClean="0">
                <a:solidFill>
                  <a:schemeClr val="tx1"/>
                </a:solidFill>
              </a:rPr>
              <a:t> </a:t>
            </a:r>
            <a:r>
              <a:rPr lang="fr-FR" sz="2000" b="1" i="1" dirty="0" err="1" smtClean="0">
                <a:solidFill>
                  <a:schemeClr val="tx1"/>
                </a:solidFill>
              </a:rPr>
              <a:t>дијетна</a:t>
            </a:r>
            <a:r>
              <a:rPr lang="fr-FR" sz="2000" b="1" i="1" dirty="0" smtClean="0">
                <a:solidFill>
                  <a:schemeClr val="tx1"/>
                </a:solidFill>
              </a:rPr>
              <a:t> </a:t>
            </a:r>
            <a:r>
              <a:rPr lang="fr-FR" sz="2000" b="1" i="1" dirty="0" err="1" smtClean="0">
                <a:solidFill>
                  <a:schemeClr val="tx1"/>
                </a:solidFill>
              </a:rPr>
              <a:t>биљна</a:t>
            </a:r>
            <a:r>
              <a:rPr lang="fr-FR" sz="2000" b="1" i="1" dirty="0" smtClean="0">
                <a:solidFill>
                  <a:schemeClr val="tx1"/>
                </a:solidFill>
              </a:rPr>
              <a:t> </a:t>
            </a:r>
            <a:r>
              <a:rPr lang="fr-FR" sz="2000" b="1" i="1" dirty="0" err="1" smtClean="0">
                <a:solidFill>
                  <a:schemeClr val="tx1"/>
                </a:solidFill>
              </a:rPr>
              <a:t>влакна</a:t>
            </a:r>
            <a:endParaRPr lang="sr-Latn-CS" sz="2000" b="1" dirty="0" smtClean="0">
              <a:solidFill>
                <a:schemeClr val="tx1"/>
              </a:solidFill>
            </a:endParaRPr>
          </a:p>
          <a:p>
            <a:pPr marL="190500" indent="-190500" algn="just">
              <a:lnSpc>
                <a:spcPct val="70000"/>
              </a:lnSpc>
            </a:pPr>
            <a:r>
              <a:rPr lang="sr-Latn-CS" sz="2000" b="1" dirty="0" smtClean="0">
                <a:solidFill>
                  <a:schemeClr val="tx1"/>
                </a:solidFill>
              </a:rPr>
              <a:t>	</a:t>
            </a:r>
            <a:r>
              <a:rPr lang="fr-FR" sz="2000" b="1" dirty="0" err="1" smtClean="0">
                <a:solidFill>
                  <a:schemeClr val="tx1"/>
                </a:solidFill>
              </a:rPr>
              <a:t>Главни</a:t>
            </a:r>
            <a:r>
              <a:rPr lang="fr-FR" sz="2000" b="1" dirty="0" smtClean="0">
                <a:solidFill>
                  <a:schemeClr val="tx1"/>
                </a:solidFill>
              </a:rPr>
              <a:t> </a:t>
            </a:r>
            <a:r>
              <a:rPr lang="fr-FR" sz="2000" b="1" dirty="0" err="1" smtClean="0">
                <a:solidFill>
                  <a:schemeClr val="tx1"/>
                </a:solidFill>
              </a:rPr>
              <a:t>извор</a:t>
            </a:r>
            <a:r>
              <a:rPr lang="fr-FR" sz="2000" b="1" dirty="0" smtClean="0">
                <a:solidFill>
                  <a:schemeClr val="tx1"/>
                </a:solidFill>
              </a:rPr>
              <a:t> </a:t>
            </a:r>
            <a:r>
              <a:rPr lang="fr-FR" sz="2000" b="1" dirty="0" err="1" smtClean="0">
                <a:solidFill>
                  <a:schemeClr val="tx1"/>
                </a:solidFill>
              </a:rPr>
              <a:t>зид</a:t>
            </a:r>
            <a:r>
              <a:rPr lang="fr-FR" sz="2000" b="1" dirty="0" smtClean="0">
                <a:solidFill>
                  <a:schemeClr val="tx1"/>
                </a:solidFill>
              </a:rPr>
              <a:t> </a:t>
            </a:r>
            <a:r>
              <a:rPr lang="fr-FR" sz="2000" b="1" dirty="0" err="1" smtClean="0">
                <a:solidFill>
                  <a:schemeClr val="tx1"/>
                </a:solidFill>
              </a:rPr>
              <a:t>биљних</a:t>
            </a:r>
            <a:r>
              <a:rPr lang="fr-FR" sz="2000" b="1" dirty="0" smtClean="0">
                <a:solidFill>
                  <a:schemeClr val="tx1"/>
                </a:solidFill>
              </a:rPr>
              <a:t> </a:t>
            </a:r>
            <a:r>
              <a:rPr lang="fr-FR" sz="2000" b="1" dirty="0" err="1" smtClean="0">
                <a:solidFill>
                  <a:schemeClr val="tx1"/>
                </a:solidFill>
              </a:rPr>
              <a:t>ћелија</a:t>
            </a:r>
            <a:r>
              <a:rPr lang="fr-FR" sz="2000" b="1" dirty="0" smtClean="0">
                <a:solidFill>
                  <a:schemeClr val="tx1"/>
                </a:solidFill>
              </a:rPr>
              <a:t>. </a:t>
            </a:r>
            <a:r>
              <a:rPr lang="fr-FR" sz="2000" b="1" dirty="0" err="1" smtClean="0">
                <a:solidFill>
                  <a:schemeClr val="tx1"/>
                </a:solidFill>
              </a:rPr>
              <a:t>Углавном</a:t>
            </a:r>
            <a:r>
              <a:rPr lang="fr-FR" sz="2000" b="1" dirty="0" smtClean="0">
                <a:solidFill>
                  <a:schemeClr val="tx1"/>
                </a:solidFill>
              </a:rPr>
              <a:t> </a:t>
            </a:r>
            <a:r>
              <a:rPr lang="fr-FR" sz="2000" b="1" dirty="0" err="1" smtClean="0">
                <a:solidFill>
                  <a:schemeClr val="tx1"/>
                </a:solidFill>
              </a:rPr>
              <a:t>не</a:t>
            </a:r>
            <a:r>
              <a:rPr lang="fr-FR" sz="2000" b="1" dirty="0" smtClean="0">
                <a:solidFill>
                  <a:schemeClr val="tx1"/>
                </a:solidFill>
              </a:rPr>
              <a:t> </a:t>
            </a:r>
            <a:r>
              <a:rPr lang="fr-FR" sz="2000" b="1" dirty="0" err="1" smtClean="0">
                <a:solidFill>
                  <a:schemeClr val="tx1"/>
                </a:solidFill>
              </a:rPr>
              <a:t>подлежу</a:t>
            </a:r>
            <a:r>
              <a:rPr lang="fr-FR" sz="2000" b="1" dirty="0" smtClean="0">
                <a:solidFill>
                  <a:schemeClr val="tx1"/>
                </a:solidFill>
              </a:rPr>
              <a:t> </a:t>
            </a:r>
            <a:r>
              <a:rPr lang="fr-FR" sz="2000" b="1" dirty="0" err="1" smtClean="0">
                <a:solidFill>
                  <a:schemeClr val="tx1"/>
                </a:solidFill>
              </a:rPr>
              <a:t>варењу</a:t>
            </a:r>
            <a:r>
              <a:rPr lang="fr-FR" sz="2000" b="1" dirty="0" smtClean="0">
                <a:solidFill>
                  <a:schemeClr val="tx1"/>
                </a:solidFill>
              </a:rPr>
              <a:t> у </a:t>
            </a:r>
            <a:r>
              <a:rPr lang="fr-FR" sz="2000" b="1" dirty="0" err="1" smtClean="0">
                <a:solidFill>
                  <a:schemeClr val="tx1"/>
                </a:solidFill>
              </a:rPr>
              <a:t>танком</a:t>
            </a:r>
            <a:r>
              <a:rPr lang="fr-FR" sz="2000" b="1" dirty="0" smtClean="0">
                <a:solidFill>
                  <a:schemeClr val="tx1"/>
                </a:solidFill>
              </a:rPr>
              <a:t> </a:t>
            </a:r>
            <a:r>
              <a:rPr lang="fr-FR" sz="2000" b="1" dirty="0" err="1" smtClean="0">
                <a:solidFill>
                  <a:schemeClr val="tx1"/>
                </a:solidFill>
              </a:rPr>
              <a:t>цреву</a:t>
            </a:r>
            <a:r>
              <a:rPr lang="fr-FR" sz="2000" b="1" dirty="0" smtClean="0">
                <a:solidFill>
                  <a:schemeClr val="tx1"/>
                </a:solidFill>
              </a:rPr>
              <a:t>. </a:t>
            </a:r>
            <a:endParaRPr lang="sr-Latn-CS" sz="2000" b="1" dirty="0" smtClean="0">
              <a:solidFill>
                <a:schemeClr val="tx1"/>
              </a:solidFill>
            </a:endParaRPr>
          </a:p>
          <a:p>
            <a:pPr marL="190500" indent="-190500" algn="just">
              <a:lnSpc>
                <a:spcPct val="70000"/>
              </a:lnSpc>
            </a:pPr>
            <a:r>
              <a:rPr lang="sr-Latn-CS" sz="2000" b="1" dirty="0" smtClean="0">
                <a:solidFill>
                  <a:schemeClr val="tx1"/>
                </a:solidFill>
              </a:rPr>
              <a:t>	</a:t>
            </a:r>
            <a:r>
              <a:rPr lang="fr-FR" sz="2000" b="1" dirty="0" err="1" smtClean="0">
                <a:solidFill>
                  <a:schemeClr val="tx1"/>
                </a:solidFill>
              </a:rPr>
              <a:t>Деле</a:t>
            </a:r>
            <a:r>
              <a:rPr lang="fr-FR" sz="2000" b="1" dirty="0" smtClean="0">
                <a:solidFill>
                  <a:schemeClr val="tx1"/>
                </a:solidFill>
              </a:rPr>
              <a:t> </a:t>
            </a:r>
            <a:r>
              <a:rPr lang="fr-FR" sz="2000" b="1" dirty="0" err="1" smtClean="0">
                <a:solidFill>
                  <a:schemeClr val="tx1"/>
                </a:solidFill>
              </a:rPr>
              <a:t>се</a:t>
            </a:r>
            <a:r>
              <a:rPr lang="fr-FR" sz="2000" b="1" dirty="0" smtClean="0">
                <a:solidFill>
                  <a:schemeClr val="tx1"/>
                </a:solidFill>
              </a:rPr>
              <a:t> </a:t>
            </a:r>
            <a:r>
              <a:rPr lang="fr-FR" sz="2000" b="1" dirty="0" err="1" smtClean="0">
                <a:solidFill>
                  <a:schemeClr val="tx1"/>
                </a:solidFill>
              </a:rPr>
              <a:t>на</a:t>
            </a:r>
            <a:r>
              <a:rPr lang="fr-FR" sz="2000" b="1" dirty="0" smtClean="0">
                <a:solidFill>
                  <a:schemeClr val="tx1"/>
                </a:solidFill>
              </a:rPr>
              <a:t> :</a:t>
            </a:r>
            <a:endParaRPr lang="sr-Latn-CS" sz="2000" b="1" i="1" dirty="0" smtClean="0">
              <a:solidFill>
                <a:schemeClr val="tx1"/>
              </a:solidFill>
            </a:endParaRPr>
          </a:p>
          <a:p>
            <a:pPr marL="190500" indent="-190500" algn="just">
              <a:lnSpc>
                <a:spcPct val="70000"/>
              </a:lnSpc>
            </a:pPr>
            <a:r>
              <a:rPr lang="sr-Latn-CS" sz="2000" b="1" i="1" dirty="0" smtClean="0">
                <a:solidFill>
                  <a:schemeClr val="tx1"/>
                </a:solidFill>
              </a:rPr>
              <a:t>		-</a:t>
            </a:r>
            <a:r>
              <a:rPr lang="de-DE" sz="2000" b="1" i="1" dirty="0" smtClean="0">
                <a:solidFill>
                  <a:schemeClr val="tx1"/>
                </a:solidFill>
              </a:rPr>
              <a:t>Растворљиве (пектин, гуме и др.)</a:t>
            </a:r>
            <a:endParaRPr lang="de-DE" sz="2000" b="1" dirty="0" smtClean="0">
              <a:solidFill>
                <a:schemeClr val="tx1"/>
              </a:solidFill>
            </a:endParaRPr>
          </a:p>
          <a:p>
            <a:pPr marL="190500" indent="-190500" algn="just">
              <a:lnSpc>
                <a:spcPct val="70000"/>
              </a:lnSpc>
            </a:pPr>
            <a:r>
              <a:rPr lang="sr-Latn-CS" sz="2000" b="1" dirty="0" smtClean="0">
                <a:solidFill>
                  <a:schemeClr val="tx1"/>
                </a:solidFill>
              </a:rPr>
              <a:t>		          </a:t>
            </a:r>
            <a:r>
              <a:rPr lang="de-DE" sz="2000" b="1" dirty="0" smtClean="0">
                <a:solidFill>
                  <a:schemeClr val="tx1"/>
                </a:solidFill>
              </a:rPr>
              <a:t>Главни извор воће и поврће</a:t>
            </a:r>
            <a:endParaRPr lang="sr-Latn-CS" sz="2000" b="1" i="1" dirty="0" smtClean="0">
              <a:solidFill>
                <a:schemeClr val="tx1"/>
              </a:solidFill>
            </a:endParaRPr>
          </a:p>
          <a:p>
            <a:pPr marL="190500" indent="-190500" algn="just">
              <a:lnSpc>
                <a:spcPct val="70000"/>
              </a:lnSpc>
            </a:pPr>
            <a:r>
              <a:rPr lang="sr-Latn-CS" sz="2000" b="1" i="1" dirty="0" smtClean="0">
                <a:solidFill>
                  <a:schemeClr val="tx1"/>
                </a:solidFill>
              </a:rPr>
              <a:t>		-</a:t>
            </a:r>
            <a:r>
              <a:rPr lang="de-DE" sz="2000" b="1" i="1" dirty="0" smtClean="0">
                <a:solidFill>
                  <a:schemeClr val="tx1"/>
                </a:solidFill>
              </a:rPr>
              <a:t>Нерастворљиве (целулоза и хемицелулоза)</a:t>
            </a:r>
            <a:endParaRPr lang="sr-Latn-CS" sz="2000" b="1" i="1" dirty="0" smtClean="0">
              <a:solidFill>
                <a:schemeClr val="tx1"/>
              </a:solidFill>
            </a:endParaRPr>
          </a:p>
          <a:p>
            <a:pPr marL="190500" indent="-190500" algn="just">
              <a:lnSpc>
                <a:spcPct val="70000"/>
              </a:lnSpc>
            </a:pPr>
            <a:r>
              <a:rPr lang="sr-Latn-CS" sz="2000" b="1" dirty="0" smtClean="0">
                <a:solidFill>
                  <a:schemeClr val="tx1"/>
                </a:solidFill>
              </a:rPr>
              <a:t>	                      </a:t>
            </a:r>
            <a:r>
              <a:rPr lang="de-DE" sz="2000" b="1" dirty="0" smtClean="0">
                <a:solidFill>
                  <a:schemeClr val="tx1"/>
                </a:solidFill>
              </a:rPr>
              <a:t>Главни извор мекиње житарица.</a:t>
            </a:r>
            <a:endParaRPr lang="en-US" sz="2000" b="1" dirty="0" smtClean="0">
              <a:solidFill>
                <a:schemeClr val="tx1"/>
              </a:solidFill>
            </a:endParaRPr>
          </a:p>
        </p:txBody>
      </p:sp>
      <p:sp>
        <p:nvSpPr>
          <p:cNvPr id="71683" name="Text Box 3"/>
          <p:cNvSpPr txBox="1">
            <a:spLocks noChangeArrowheads="1"/>
          </p:cNvSpPr>
          <p:nvPr/>
        </p:nvSpPr>
        <p:spPr bwMode="auto">
          <a:xfrm>
            <a:off x="395288" y="-100013"/>
            <a:ext cx="7993062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sz="3200" b="1">
                <a:latin typeface="Verdana" pitchFamily="34" charset="0"/>
              </a:rPr>
              <a:t>УГЉЕНИ ХИДРАТИ</a:t>
            </a:r>
            <a:r>
              <a:rPr lang="sr-Latn-CS" sz="3200" b="1">
                <a:latin typeface="Verdana" pitchFamily="34" charset="0"/>
              </a:rPr>
              <a:t>-врста и улога</a:t>
            </a:r>
            <a:r>
              <a:rPr lang="en-US" sz="3200">
                <a:latin typeface="Verdana" pitchFamily="34" charset="0"/>
              </a:rPr>
              <a:t> </a:t>
            </a:r>
          </a:p>
        </p:txBody>
      </p:sp>
    </p:spTree>
  </p:cSld>
  <p:clrMapOvr>
    <a:masterClrMapping/>
  </p:clrMapOvr>
  <p:transition advTm="43317"/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250825" y="1125538"/>
            <a:ext cx="8280400" cy="5256212"/>
          </a:xfrm>
        </p:spPr>
        <p:txBody>
          <a:bodyPr>
            <a:normAutofit/>
          </a:bodyPr>
          <a:lstStyle/>
          <a:p>
            <a:pPr marL="190500" indent="-190500" algn="l">
              <a:lnSpc>
                <a:spcPct val="90000"/>
              </a:lnSpc>
              <a:buFont typeface="Arial" charset="0"/>
              <a:buChar char="•"/>
            </a:pPr>
            <a:r>
              <a:rPr lang="sr-Latn-CS" sz="2400" b="1" smtClean="0">
                <a:solidFill>
                  <a:schemeClr val="tx1"/>
                </a:solidFill>
              </a:rPr>
              <a:t> </a:t>
            </a:r>
            <a:r>
              <a:rPr lang="de-DE" sz="2400" b="1" smtClean="0">
                <a:solidFill>
                  <a:schemeClr val="tx1"/>
                </a:solidFill>
              </a:rPr>
              <a:t>Варење угљених хидрата започиње у усној дупљи где под утицајем птијалина из пљувачке се обавља  почетна хидролиза. </a:t>
            </a:r>
            <a:endParaRPr lang="sr-Latn-CS" sz="2400" b="1" smtClean="0">
              <a:solidFill>
                <a:schemeClr val="tx1"/>
              </a:solidFill>
            </a:endParaRPr>
          </a:p>
          <a:p>
            <a:pPr marL="190500" indent="-190500" algn="l">
              <a:lnSpc>
                <a:spcPct val="90000"/>
              </a:lnSpc>
              <a:buFont typeface="Arial" charset="0"/>
              <a:buChar char="•"/>
            </a:pPr>
            <a:r>
              <a:rPr lang="sr-Latn-CS" sz="2400" b="1" smtClean="0">
                <a:solidFill>
                  <a:schemeClr val="tx1"/>
                </a:solidFill>
              </a:rPr>
              <a:t>Н</a:t>
            </a:r>
            <a:r>
              <a:rPr lang="de-DE" sz="2400" b="1" smtClean="0">
                <a:solidFill>
                  <a:schemeClr val="tx1"/>
                </a:solidFill>
              </a:rPr>
              <a:t>аставља се у једњаку и желуцу све док висока киселост желудачног сока не инактивира дејство птијалина. </a:t>
            </a:r>
            <a:endParaRPr lang="sr-Latn-CS" sz="2400" b="1" smtClean="0">
              <a:solidFill>
                <a:schemeClr val="tx1"/>
              </a:solidFill>
            </a:endParaRPr>
          </a:p>
          <a:p>
            <a:pPr marL="190500" indent="-190500" algn="l">
              <a:lnSpc>
                <a:spcPct val="90000"/>
              </a:lnSpc>
              <a:buFont typeface="Arial" charset="0"/>
              <a:buChar char="•"/>
            </a:pPr>
            <a:r>
              <a:rPr lang="sr-Latn-CS" sz="2400" b="1" smtClean="0">
                <a:solidFill>
                  <a:schemeClr val="tx1"/>
                </a:solidFill>
              </a:rPr>
              <a:t> О</a:t>
            </a:r>
            <a:r>
              <a:rPr lang="de-DE" sz="2400" b="1" smtClean="0">
                <a:solidFill>
                  <a:schemeClr val="tx1"/>
                </a:solidFill>
              </a:rPr>
              <a:t>статак угљених хидрата се разлаже у танком цреву под утицајем </a:t>
            </a:r>
            <a:r>
              <a:rPr lang="de-DE" sz="2400" b="1" smtClean="0">
                <a:solidFill>
                  <a:schemeClr val="accent1"/>
                </a:solidFill>
              </a:rPr>
              <a:t>панкреасне амилазе</a:t>
            </a:r>
            <a:r>
              <a:rPr lang="de-DE" sz="2400" b="1" smtClean="0">
                <a:solidFill>
                  <a:schemeClr val="tx1"/>
                </a:solidFill>
              </a:rPr>
              <a:t> у почетку процеса, а касније и под утицајем </a:t>
            </a:r>
            <a:r>
              <a:rPr lang="de-DE" sz="2400" b="1" smtClean="0">
                <a:solidFill>
                  <a:schemeClr val="accent1"/>
                </a:solidFill>
              </a:rPr>
              <a:t>лактазе, сахаразе, малтазе и алфа-декстриназе</a:t>
            </a:r>
            <a:r>
              <a:rPr lang="de-DE" sz="2400" b="1" smtClean="0">
                <a:solidFill>
                  <a:schemeClr val="tx1"/>
                </a:solidFill>
              </a:rPr>
              <a:t> који се стварају у танком среву.  </a:t>
            </a:r>
            <a:endParaRPr lang="sr-Latn-CS" sz="2400" b="1" smtClean="0">
              <a:solidFill>
                <a:schemeClr val="tx1"/>
              </a:solidFill>
            </a:endParaRPr>
          </a:p>
          <a:p>
            <a:pPr marL="190500" indent="-190500" algn="l">
              <a:lnSpc>
                <a:spcPct val="90000"/>
              </a:lnSpc>
              <a:buFont typeface="Arial" charset="0"/>
              <a:buChar char="•"/>
            </a:pPr>
            <a:r>
              <a:rPr lang="de-DE" sz="2400" b="1" smtClean="0">
                <a:solidFill>
                  <a:schemeClr val="tx1"/>
                </a:solidFill>
              </a:rPr>
              <a:t>Ово разлагање траје све док се не добију коначни продукти разлагања тј. Глукоза, лактоза и фруктоза</a:t>
            </a:r>
            <a:r>
              <a:rPr lang="sr-Latn-CS" sz="2400" b="1" smtClean="0">
                <a:solidFill>
                  <a:schemeClr val="tx1"/>
                </a:solidFill>
              </a:rPr>
              <a:t>.</a:t>
            </a:r>
            <a:endParaRPr lang="de-DE" sz="2400" b="1" smtClean="0">
              <a:solidFill>
                <a:schemeClr val="tx1"/>
              </a:solidFill>
            </a:endParaRPr>
          </a:p>
          <a:p>
            <a:pPr marL="190500" indent="-190500" algn="l">
              <a:lnSpc>
                <a:spcPct val="90000"/>
              </a:lnSpc>
              <a:buFont typeface="Arial" charset="0"/>
              <a:buChar char="•"/>
            </a:pPr>
            <a:r>
              <a:rPr lang="de-DE" sz="2400" b="1" smtClean="0">
                <a:solidFill>
                  <a:schemeClr val="tx1"/>
                </a:solidFill>
              </a:rPr>
              <a:t>    </a:t>
            </a:r>
            <a:r>
              <a:rPr lang="sr-Latn-CS" sz="2400" b="1" smtClean="0">
                <a:solidFill>
                  <a:schemeClr val="tx1"/>
                </a:solidFill>
              </a:rPr>
              <a:t>К</a:t>
            </a:r>
            <a:r>
              <a:rPr lang="de-DE" sz="2400" b="1" smtClean="0">
                <a:solidFill>
                  <a:schemeClr val="tx1"/>
                </a:solidFill>
              </a:rPr>
              <a:t>оначни продукти разлагања угљених хидрата се апсорбују у танком цреву уз специфичне процесе при којима се троши јон натријума и енергија</a:t>
            </a:r>
            <a:r>
              <a:rPr lang="de-DE" sz="2400" smtClean="0">
                <a:solidFill>
                  <a:schemeClr val="tx1"/>
                </a:solidFill>
              </a:rPr>
              <a:t> </a:t>
            </a:r>
            <a:endParaRPr lang="en-US" sz="2400" smtClean="0">
              <a:solidFill>
                <a:schemeClr val="tx1"/>
              </a:solidFill>
            </a:endParaRPr>
          </a:p>
        </p:txBody>
      </p:sp>
      <p:sp>
        <p:nvSpPr>
          <p:cNvPr id="72707" name="Text Box 3"/>
          <p:cNvSpPr txBox="1">
            <a:spLocks noChangeArrowheads="1"/>
          </p:cNvSpPr>
          <p:nvPr/>
        </p:nvSpPr>
        <p:spPr bwMode="auto">
          <a:xfrm>
            <a:off x="395288" y="476250"/>
            <a:ext cx="79930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sz="2400" b="1" dirty="0">
                <a:latin typeface="Verdana" pitchFamily="34" charset="0"/>
              </a:rPr>
              <a:t>УГЉЕНИ ХИДРАТИ</a:t>
            </a:r>
            <a:r>
              <a:rPr lang="sr-Latn-CS" sz="2400" b="1" dirty="0">
                <a:latin typeface="Verdana" pitchFamily="34" charset="0"/>
              </a:rPr>
              <a:t>-ВАРЕЊЕ И АПСОРПЦИЈА</a:t>
            </a:r>
            <a:endParaRPr lang="en-US" sz="2400" dirty="0">
              <a:latin typeface="Verdana" pitchFamily="34" charset="0"/>
            </a:endParaRPr>
          </a:p>
        </p:txBody>
      </p:sp>
    </p:spTree>
  </p:cSld>
  <p:clrMapOvr>
    <a:masterClrMapping/>
  </p:clrMapOvr>
  <p:transition advTm="42677"/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250825" y="1917700"/>
            <a:ext cx="8280400" cy="4940300"/>
          </a:xfrm>
        </p:spPr>
        <p:txBody>
          <a:bodyPr>
            <a:normAutofit/>
          </a:bodyPr>
          <a:lstStyle/>
          <a:p>
            <a:pPr marL="190500" indent="-190500" algn="just">
              <a:lnSpc>
                <a:spcPct val="80000"/>
              </a:lnSpc>
            </a:pPr>
            <a:r>
              <a:rPr lang="sr-Latn-CS" sz="1800" b="1" smtClean="0">
                <a:solidFill>
                  <a:srgbClr val="898989"/>
                </a:solidFill>
              </a:rPr>
              <a:t>	</a:t>
            </a:r>
            <a:r>
              <a:rPr lang="de-DE" sz="2400" b="1" smtClean="0">
                <a:solidFill>
                  <a:schemeClr val="tx1"/>
                </a:solidFill>
              </a:rPr>
              <a:t>Централно место у метаболизму угљених хидрата има глукоза.</a:t>
            </a:r>
            <a:endParaRPr lang="sr-Latn-CS" sz="2400" b="1" smtClean="0">
              <a:solidFill>
                <a:schemeClr val="tx1"/>
              </a:solidFill>
            </a:endParaRPr>
          </a:p>
          <a:p>
            <a:pPr marL="190500" indent="-190500" algn="just">
              <a:lnSpc>
                <a:spcPct val="80000"/>
              </a:lnSpc>
            </a:pPr>
            <a:r>
              <a:rPr lang="de-DE" sz="2400" b="1" smtClean="0">
                <a:solidFill>
                  <a:schemeClr val="tx1"/>
                </a:solidFill>
              </a:rPr>
              <a:t> </a:t>
            </a:r>
            <a:endParaRPr lang="sr-Latn-CS" sz="2400" b="1" smtClean="0">
              <a:solidFill>
                <a:schemeClr val="tx1"/>
              </a:solidFill>
            </a:endParaRPr>
          </a:p>
          <a:p>
            <a:pPr marL="190500" indent="-190500" algn="just">
              <a:lnSpc>
                <a:spcPct val="80000"/>
              </a:lnSpc>
            </a:pPr>
            <a:endParaRPr lang="de-DE" sz="2400" b="1" smtClean="0">
              <a:solidFill>
                <a:schemeClr val="tx1"/>
              </a:solidFill>
            </a:endParaRPr>
          </a:p>
          <a:p>
            <a:pPr marL="190500" indent="-190500" algn="just">
              <a:lnSpc>
                <a:spcPct val="80000"/>
              </a:lnSpc>
            </a:pPr>
            <a:r>
              <a:rPr lang="sr-Latn-CS" sz="2400" b="1" smtClean="0">
                <a:solidFill>
                  <a:schemeClr val="tx1"/>
                </a:solidFill>
              </a:rPr>
              <a:t>	</a:t>
            </a:r>
            <a:r>
              <a:rPr lang="de-DE" sz="2400" b="1" smtClean="0">
                <a:solidFill>
                  <a:schemeClr val="tx1"/>
                </a:solidFill>
              </a:rPr>
              <a:t>Она се у људском организму користи за стварање енергије, складиштење енергије и синтезу једињења које је садрже (</a:t>
            </a:r>
            <a:r>
              <a:rPr lang="sr-Latn-CS" sz="2400" b="1" smtClean="0">
                <a:solidFill>
                  <a:schemeClr val="tx1"/>
                </a:solidFill>
              </a:rPr>
              <a:t>ДНК</a:t>
            </a:r>
            <a:r>
              <a:rPr lang="de-DE" sz="2400" b="1" smtClean="0">
                <a:solidFill>
                  <a:schemeClr val="tx1"/>
                </a:solidFill>
              </a:rPr>
              <a:t>, </a:t>
            </a:r>
            <a:r>
              <a:rPr lang="sr-Latn-CS" sz="2400" b="1" smtClean="0">
                <a:solidFill>
                  <a:schemeClr val="tx1"/>
                </a:solidFill>
              </a:rPr>
              <a:t>РНК</a:t>
            </a:r>
            <a:r>
              <a:rPr lang="de-DE" sz="2400" b="1" smtClean="0">
                <a:solidFill>
                  <a:schemeClr val="tx1"/>
                </a:solidFill>
              </a:rPr>
              <a:t>, аминокиселине). </a:t>
            </a:r>
            <a:endParaRPr lang="sr-Latn-CS" sz="2400" b="1" smtClean="0">
              <a:solidFill>
                <a:schemeClr val="tx1"/>
              </a:solidFill>
            </a:endParaRPr>
          </a:p>
          <a:p>
            <a:pPr marL="190500" indent="-190500" algn="just">
              <a:lnSpc>
                <a:spcPct val="80000"/>
              </a:lnSpc>
            </a:pPr>
            <a:endParaRPr lang="sr-Latn-CS" sz="2400" b="1" smtClean="0">
              <a:solidFill>
                <a:schemeClr val="tx1"/>
              </a:solidFill>
            </a:endParaRPr>
          </a:p>
          <a:p>
            <a:pPr marL="190500" indent="-190500" algn="just">
              <a:lnSpc>
                <a:spcPct val="80000"/>
              </a:lnSpc>
            </a:pPr>
            <a:endParaRPr lang="de-DE" sz="2400" b="1" smtClean="0">
              <a:solidFill>
                <a:schemeClr val="tx1"/>
              </a:solidFill>
            </a:endParaRPr>
          </a:p>
          <a:p>
            <a:pPr marL="190500" indent="-190500" algn="just">
              <a:lnSpc>
                <a:spcPct val="80000"/>
              </a:lnSpc>
            </a:pPr>
            <a:r>
              <a:rPr lang="sr-Latn-CS" sz="2400" b="1" smtClean="0">
                <a:solidFill>
                  <a:schemeClr val="tx1"/>
                </a:solidFill>
              </a:rPr>
              <a:t>	</a:t>
            </a:r>
            <a:r>
              <a:rPr lang="de-DE" sz="2400" b="1" smtClean="0">
                <a:solidFill>
                  <a:schemeClr val="tx1"/>
                </a:solidFill>
              </a:rPr>
              <a:t>Концентрација у организму је хормонски регулисана. Хормони који повећавају њен ниво су глукагон, соматостатин, адреналин, хормон раста, аденокортикотропни хормон, гликокортикоиди, хормони штитасте жлезде.  </a:t>
            </a:r>
            <a:r>
              <a:rPr lang="de-DE" sz="2400" b="1" smtClean="0">
                <a:solidFill>
                  <a:schemeClr val="accent1"/>
                </a:solidFill>
              </a:rPr>
              <a:t>Хормон који смањује њен ниво је инсулин.</a:t>
            </a:r>
            <a:r>
              <a:rPr lang="sr-Latn-CS" sz="2000" b="1" smtClean="0">
                <a:solidFill>
                  <a:schemeClr val="tx1"/>
                </a:solidFill>
              </a:rPr>
              <a:t>  </a:t>
            </a:r>
          </a:p>
        </p:txBody>
      </p:sp>
      <p:sp>
        <p:nvSpPr>
          <p:cNvPr id="73731" name="Text Box 3"/>
          <p:cNvSpPr txBox="1">
            <a:spLocks noChangeArrowheads="1"/>
          </p:cNvSpPr>
          <p:nvPr/>
        </p:nvSpPr>
        <p:spPr bwMode="auto">
          <a:xfrm>
            <a:off x="395288" y="476250"/>
            <a:ext cx="7993062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sz="2800" b="1">
                <a:latin typeface="Verdana" pitchFamily="34" charset="0"/>
              </a:rPr>
              <a:t>УГЉЕНИ ХИДРАТИ</a:t>
            </a:r>
            <a:r>
              <a:rPr lang="sr-Latn-CS" sz="2800" b="1">
                <a:latin typeface="Verdana" pitchFamily="34" charset="0"/>
              </a:rPr>
              <a:t>-МЕТАБОЛИЗАМ</a:t>
            </a:r>
            <a:endParaRPr lang="en-US" sz="2800">
              <a:latin typeface="Verdana" pitchFamily="34" charset="0"/>
            </a:endParaRPr>
          </a:p>
        </p:txBody>
      </p:sp>
    </p:spTree>
  </p:cSld>
  <p:clrMapOvr>
    <a:masterClrMapping/>
  </p:clrMapOvr>
  <p:transition advTm="33067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idx="1"/>
          </p:nvPr>
        </p:nvSpPr>
        <p:spPr>
          <a:xfrm>
            <a:off x="395288" y="333375"/>
            <a:ext cx="8280400" cy="5688013"/>
          </a:xfrm>
        </p:spPr>
        <p:txBody>
          <a:bodyPr/>
          <a:lstStyle/>
          <a:p>
            <a:pPr marL="609600" indent="-609600">
              <a:buClr>
                <a:schemeClr val="bg2"/>
              </a:buClr>
              <a:buFont typeface="Wingdings" pitchFamily="2" charset="2"/>
              <a:buAutoNum type="arabicPeriod"/>
            </a:pPr>
            <a:r>
              <a:rPr lang="sr-Cyrl-CS" sz="2400" b="1" dirty="0" smtClean="0">
                <a:latin typeface="Arial" charset="0"/>
              </a:rPr>
              <a:t>Енергија потребна за одвијање базалног метаболизма </a:t>
            </a:r>
          </a:p>
          <a:p>
            <a:pPr marL="609600" indent="-609600">
              <a:buClr>
                <a:schemeClr val="bg2"/>
              </a:buClr>
              <a:buFont typeface="Wingdings" pitchFamily="2" charset="2"/>
              <a:buNone/>
            </a:pPr>
            <a:r>
              <a:rPr lang="sr-Cyrl-CS" sz="2400" b="1" dirty="0" smtClean="0">
                <a:latin typeface="Arial" charset="0"/>
              </a:rPr>
              <a:t>	</a:t>
            </a:r>
            <a:r>
              <a:rPr lang="sr-Cyrl-CS" sz="2400" dirty="0" smtClean="0">
                <a:latin typeface="Arial" charset="0"/>
              </a:rPr>
              <a:t>је енергија потребна за одржавање основних функција организма</a:t>
            </a:r>
          </a:p>
          <a:p>
            <a:pPr marL="609600" indent="-609600">
              <a:buFontTx/>
              <a:buNone/>
            </a:pPr>
            <a:endParaRPr lang="sr-Cyrl-CS" sz="2400" dirty="0" smtClean="0">
              <a:latin typeface="Arial" charset="0"/>
            </a:endParaRPr>
          </a:p>
          <a:p>
            <a:pPr marL="1752600" lvl="3" indent="-381000">
              <a:buFontTx/>
              <a:buChar char="-"/>
            </a:pPr>
            <a:r>
              <a:rPr lang="sr-Cyrl-CS" sz="2400" dirty="0" smtClean="0">
                <a:latin typeface="Arial" charset="0"/>
              </a:rPr>
              <a:t>дисање</a:t>
            </a:r>
          </a:p>
          <a:p>
            <a:pPr marL="1752600" lvl="3" indent="-381000">
              <a:buFontTx/>
              <a:buNone/>
            </a:pPr>
            <a:endParaRPr lang="sr-Cyrl-CS" sz="2400" dirty="0" smtClean="0">
              <a:latin typeface="Arial" charset="0"/>
            </a:endParaRPr>
          </a:p>
          <a:p>
            <a:pPr marL="1752600" lvl="3" indent="-381000">
              <a:buFontTx/>
              <a:buChar char="-"/>
            </a:pPr>
            <a:r>
              <a:rPr lang="sr-Cyrl-CS" sz="2400" dirty="0" smtClean="0">
                <a:latin typeface="Arial" charset="0"/>
              </a:rPr>
              <a:t>циркулација</a:t>
            </a:r>
          </a:p>
          <a:p>
            <a:pPr marL="1752600" lvl="3" indent="-381000">
              <a:buFontTx/>
              <a:buNone/>
            </a:pPr>
            <a:endParaRPr lang="sr-Cyrl-CS" sz="2400" dirty="0" smtClean="0">
              <a:latin typeface="Arial" charset="0"/>
            </a:endParaRPr>
          </a:p>
          <a:p>
            <a:pPr marL="1752600" lvl="3" indent="-381000">
              <a:buFontTx/>
              <a:buChar char="-"/>
            </a:pPr>
            <a:r>
              <a:rPr lang="sr-Cyrl-CS" sz="2400" dirty="0" smtClean="0">
                <a:latin typeface="Arial" charset="0"/>
              </a:rPr>
              <a:t>одржавање температуре</a:t>
            </a:r>
          </a:p>
          <a:p>
            <a:pPr marL="1752600" lvl="3" indent="-381000">
              <a:buFontTx/>
              <a:buNone/>
            </a:pPr>
            <a:endParaRPr lang="sr-Cyrl-CS" sz="2400" dirty="0" smtClean="0">
              <a:latin typeface="Arial" charset="0"/>
            </a:endParaRPr>
          </a:p>
          <a:p>
            <a:pPr marL="1752600" lvl="3" indent="-381000">
              <a:buFontTx/>
              <a:buNone/>
            </a:pPr>
            <a:r>
              <a:rPr lang="sr-Cyrl-CS" sz="2400" dirty="0" smtClean="0">
                <a:latin typeface="Arial" charset="0"/>
              </a:rPr>
              <a:t>-  све ћелијске активности</a:t>
            </a:r>
            <a:endParaRPr lang="sr-Latn-CS" sz="2400" dirty="0" smtClean="0">
              <a:latin typeface="Arial" charset="0"/>
            </a:endParaRPr>
          </a:p>
          <a:p>
            <a:pPr marL="1752600" lvl="3" indent="-381000">
              <a:buFontTx/>
              <a:buNone/>
            </a:pPr>
            <a:r>
              <a:rPr lang="ru-RU" sz="2400" dirty="0" smtClean="0">
                <a:latin typeface="Arial" charset="0"/>
              </a:rPr>
              <a:t>Енергија потребна за базални метаболизам зависи</a:t>
            </a:r>
            <a:r>
              <a:rPr lang="sr-Latn-CS" sz="2400" dirty="0" smtClean="0">
                <a:latin typeface="Arial" charset="0"/>
              </a:rPr>
              <a:t> </a:t>
            </a:r>
            <a:r>
              <a:rPr lang="ru-RU" sz="2400" dirty="0" smtClean="0">
                <a:latin typeface="Arial" charset="0"/>
              </a:rPr>
              <a:t>од</a:t>
            </a:r>
            <a:r>
              <a:rPr lang="sr-Latn-CS" sz="2400" dirty="0" smtClean="0">
                <a:latin typeface="Arial" charset="0"/>
              </a:rPr>
              <a:t> </a:t>
            </a:r>
            <a:r>
              <a:rPr lang="ru-RU" sz="2400" dirty="0" smtClean="0">
                <a:latin typeface="Arial" charset="0"/>
              </a:rPr>
              <a:t>пола</a:t>
            </a:r>
            <a:r>
              <a:rPr lang="sr-Latn-CS" sz="2400" dirty="0" smtClean="0">
                <a:latin typeface="Arial" charset="0"/>
              </a:rPr>
              <a:t>, </a:t>
            </a:r>
            <a:r>
              <a:rPr lang="ru-RU" sz="2400" dirty="0" smtClean="0">
                <a:latin typeface="Arial" charset="0"/>
              </a:rPr>
              <a:t>узраста</a:t>
            </a:r>
            <a:r>
              <a:rPr lang="sr-Latn-CS" sz="2400" dirty="0" smtClean="0">
                <a:latin typeface="Arial" charset="0"/>
              </a:rPr>
              <a:t> и </a:t>
            </a:r>
            <a:r>
              <a:rPr lang="ru-RU" sz="2400" dirty="0" smtClean="0">
                <a:latin typeface="Arial" charset="0"/>
              </a:rPr>
              <a:t>телесне масе</a:t>
            </a:r>
          </a:p>
          <a:p>
            <a:pPr marL="1752600" lvl="3" indent="-381000">
              <a:buFontTx/>
              <a:buNone/>
            </a:pPr>
            <a:endParaRPr lang="sr-Latn-CS" sz="2400" dirty="0" smtClean="0">
              <a:latin typeface="Arial" charset="0"/>
            </a:endParaRPr>
          </a:p>
        </p:txBody>
      </p:sp>
    </p:spTree>
  </p:cSld>
  <p:clrMapOvr>
    <a:masterClrMapping/>
  </p:clrMapOvr>
  <p:transition advTm="26962"/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250825" y="1917700"/>
            <a:ext cx="8280400" cy="4319588"/>
          </a:xfrm>
        </p:spPr>
        <p:txBody>
          <a:bodyPr>
            <a:normAutofit/>
          </a:bodyPr>
          <a:lstStyle/>
          <a:p>
            <a:pPr marL="190500" indent="-190500" algn="just">
              <a:lnSpc>
                <a:spcPct val="80000"/>
              </a:lnSpc>
              <a:buFont typeface="Arial" charset="0"/>
              <a:buChar char="•"/>
            </a:pPr>
            <a:r>
              <a:rPr lang="de-DE" sz="2400" b="1" smtClean="0">
                <a:solidFill>
                  <a:schemeClr val="tx1"/>
                </a:solidFill>
              </a:rPr>
              <a:t>су органска једињења типичне конзистенције, нерастворљива у води. </a:t>
            </a:r>
            <a:endParaRPr lang="sr-Latn-CS" sz="2400" b="1" smtClean="0">
              <a:solidFill>
                <a:schemeClr val="tx1"/>
              </a:solidFill>
            </a:endParaRPr>
          </a:p>
          <a:p>
            <a:pPr marL="190500" indent="-190500" algn="just">
              <a:lnSpc>
                <a:spcPct val="80000"/>
              </a:lnSpc>
              <a:buFont typeface="Arial" charset="0"/>
              <a:buChar char="•"/>
            </a:pPr>
            <a:endParaRPr lang="sr-Latn-CS" sz="2400" b="1" smtClean="0">
              <a:solidFill>
                <a:schemeClr val="tx1"/>
              </a:solidFill>
            </a:endParaRPr>
          </a:p>
          <a:p>
            <a:pPr marL="190500" indent="-190500" algn="just">
              <a:lnSpc>
                <a:spcPct val="80000"/>
              </a:lnSpc>
              <a:buFont typeface="Arial" charset="0"/>
              <a:buChar char="•"/>
            </a:pPr>
            <a:endParaRPr lang="de-DE" sz="2400" b="1" smtClean="0">
              <a:solidFill>
                <a:schemeClr val="tx1"/>
              </a:solidFill>
            </a:endParaRPr>
          </a:p>
          <a:p>
            <a:pPr marL="190500" indent="-190500" algn="just">
              <a:lnSpc>
                <a:spcPct val="80000"/>
              </a:lnSpc>
              <a:buFont typeface="Arial" charset="0"/>
              <a:buChar char="•"/>
            </a:pPr>
            <a:r>
              <a:rPr lang="de-DE" sz="2400" b="1" smtClean="0">
                <a:solidFill>
                  <a:schemeClr val="tx1"/>
                </a:solidFill>
              </a:rPr>
              <a:t>У исхрани људи када се каже „масти“ подразумевају се масне компоненте у храни. </a:t>
            </a:r>
            <a:endParaRPr lang="sr-Latn-CS" sz="2400" b="1" smtClean="0">
              <a:solidFill>
                <a:schemeClr val="tx1"/>
              </a:solidFill>
            </a:endParaRPr>
          </a:p>
          <a:p>
            <a:pPr marL="190500" indent="-190500" algn="just">
              <a:lnSpc>
                <a:spcPct val="80000"/>
              </a:lnSpc>
            </a:pPr>
            <a:endParaRPr lang="sr-Latn-CS" sz="2400" b="1" smtClean="0">
              <a:solidFill>
                <a:schemeClr val="tx1"/>
              </a:solidFill>
            </a:endParaRPr>
          </a:p>
          <a:p>
            <a:pPr marL="190500" indent="-190500" algn="just">
              <a:lnSpc>
                <a:spcPct val="80000"/>
              </a:lnSpc>
              <a:buFont typeface="Arial" charset="0"/>
              <a:buChar char="•"/>
            </a:pPr>
            <a:r>
              <a:rPr lang="de-DE" sz="2400" b="1" smtClean="0">
                <a:solidFill>
                  <a:schemeClr val="tx1"/>
                </a:solidFill>
              </a:rPr>
              <a:t>Када се каже „липиди“ подразумевају се масти у процесу метаболизма у организму човека.</a:t>
            </a:r>
            <a:endParaRPr lang="sr-Latn-CS" sz="2400" b="1" smtClean="0">
              <a:solidFill>
                <a:schemeClr val="tx1"/>
              </a:solidFill>
            </a:endParaRPr>
          </a:p>
          <a:p>
            <a:pPr marL="190500" indent="-190500" algn="just">
              <a:lnSpc>
                <a:spcPct val="80000"/>
              </a:lnSpc>
              <a:buFont typeface="Arial" charset="0"/>
              <a:buChar char="•"/>
            </a:pPr>
            <a:endParaRPr lang="sr-Latn-CS" sz="2400" b="1" smtClean="0">
              <a:solidFill>
                <a:schemeClr val="tx1"/>
              </a:solidFill>
            </a:endParaRPr>
          </a:p>
          <a:p>
            <a:pPr marL="190500" indent="-190500" algn="just">
              <a:lnSpc>
                <a:spcPct val="80000"/>
              </a:lnSpc>
            </a:pPr>
            <a:endParaRPr lang="de-DE" sz="2400" b="1" smtClean="0">
              <a:solidFill>
                <a:schemeClr val="tx1"/>
              </a:solidFill>
            </a:endParaRPr>
          </a:p>
          <a:p>
            <a:pPr marL="190500" indent="-190500" algn="just">
              <a:lnSpc>
                <a:spcPct val="80000"/>
              </a:lnSpc>
            </a:pPr>
            <a:r>
              <a:rPr lang="sr-Latn-CS" sz="2000" b="1" smtClean="0">
                <a:solidFill>
                  <a:schemeClr val="tx1"/>
                </a:solidFill>
              </a:rPr>
              <a:t>	</a:t>
            </a:r>
            <a:endParaRPr lang="sr-Latn-CS" sz="2000" smtClean="0">
              <a:solidFill>
                <a:schemeClr val="tx1"/>
              </a:solidFill>
            </a:endParaRPr>
          </a:p>
        </p:txBody>
      </p:sp>
      <p:sp>
        <p:nvSpPr>
          <p:cNvPr id="74755" name="Text Box 3"/>
          <p:cNvSpPr txBox="1">
            <a:spLocks noChangeArrowheads="1"/>
          </p:cNvSpPr>
          <p:nvPr/>
        </p:nvSpPr>
        <p:spPr bwMode="auto">
          <a:xfrm>
            <a:off x="611188" y="1196975"/>
            <a:ext cx="7993062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de-DE" sz="2800" b="1">
                <a:latin typeface="Verdana" pitchFamily="34" charset="0"/>
              </a:rPr>
              <a:t>МАСТИ</a:t>
            </a:r>
            <a:r>
              <a:rPr lang="sr-Latn-CS" sz="2800" b="1">
                <a:latin typeface="Verdana" pitchFamily="34" charset="0"/>
              </a:rPr>
              <a:t>-дефиниција</a:t>
            </a:r>
            <a:endParaRPr lang="en-US" sz="5400" b="1">
              <a:latin typeface="Verdana" pitchFamily="34" charset="0"/>
            </a:endParaRPr>
          </a:p>
        </p:txBody>
      </p:sp>
    </p:spTree>
  </p:cSld>
  <p:clrMapOvr>
    <a:masterClrMapping/>
  </p:clrMapOvr>
  <p:transition advTm="20440"/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395288" y="1484313"/>
            <a:ext cx="8280400" cy="4752975"/>
          </a:xfrm>
        </p:spPr>
        <p:txBody>
          <a:bodyPr/>
          <a:lstStyle/>
          <a:p>
            <a:pPr marL="190500" indent="-190500" algn="just">
              <a:lnSpc>
                <a:spcPct val="80000"/>
              </a:lnSpc>
              <a:buFontTx/>
              <a:buNone/>
            </a:pPr>
            <a:endParaRPr lang="sr-Latn-CS" sz="2000" b="1" smtClean="0">
              <a:solidFill>
                <a:schemeClr val="tx1"/>
              </a:solidFill>
            </a:endParaRPr>
          </a:p>
          <a:p>
            <a:pPr marL="190500" indent="-190500" algn="just">
              <a:lnSpc>
                <a:spcPct val="80000"/>
              </a:lnSpc>
              <a:buFontTx/>
              <a:buChar char="•"/>
            </a:pPr>
            <a:r>
              <a:rPr lang="de-DE" sz="2400" b="1" smtClean="0">
                <a:solidFill>
                  <a:schemeClr val="tx1"/>
                </a:solidFill>
              </a:rPr>
              <a:t>Служе као извор енергије. У облику триглицерида складиште се у организму као енергетска резерва.</a:t>
            </a:r>
          </a:p>
          <a:p>
            <a:pPr marL="190500" indent="-190500" algn="just">
              <a:lnSpc>
                <a:spcPct val="80000"/>
              </a:lnSpc>
              <a:buFontTx/>
              <a:buChar char="•"/>
            </a:pPr>
            <a:endParaRPr lang="sr-Latn-CS" sz="2400" b="1" smtClean="0">
              <a:solidFill>
                <a:schemeClr val="tx1"/>
              </a:solidFill>
            </a:endParaRPr>
          </a:p>
          <a:p>
            <a:pPr marL="190500" indent="-190500" algn="just">
              <a:lnSpc>
                <a:spcPct val="80000"/>
              </a:lnSpc>
              <a:buFontTx/>
              <a:buChar char="•"/>
            </a:pPr>
            <a:r>
              <a:rPr lang="de-DE" sz="2400" b="1" smtClean="0">
                <a:solidFill>
                  <a:schemeClr val="tx1"/>
                </a:solidFill>
              </a:rPr>
              <a:t>Учествују у </a:t>
            </a:r>
            <a:r>
              <a:rPr lang="sr-Latn-CS" sz="2400" b="1" smtClean="0">
                <a:solidFill>
                  <a:schemeClr val="tx1"/>
                </a:solidFill>
              </a:rPr>
              <a:t>изградњи </a:t>
            </a:r>
            <a:r>
              <a:rPr lang="de-DE" sz="2400" b="1" smtClean="0">
                <a:solidFill>
                  <a:schemeClr val="tx1"/>
                </a:solidFill>
              </a:rPr>
              <a:t>мембрани свих живих ћелија.</a:t>
            </a:r>
          </a:p>
          <a:p>
            <a:pPr marL="190500" indent="-190500" algn="just">
              <a:lnSpc>
                <a:spcPct val="80000"/>
              </a:lnSpc>
              <a:buFontTx/>
              <a:buChar char="•"/>
            </a:pPr>
            <a:endParaRPr lang="sr-Latn-CS" sz="2400" b="1" smtClean="0">
              <a:solidFill>
                <a:schemeClr val="tx1"/>
              </a:solidFill>
            </a:endParaRPr>
          </a:p>
          <a:p>
            <a:pPr marL="190500" indent="-190500" algn="just">
              <a:lnSpc>
                <a:spcPct val="80000"/>
              </a:lnSpc>
              <a:buFontTx/>
              <a:buChar char="•"/>
            </a:pPr>
            <a:r>
              <a:rPr lang="de-DE" sz="2400" b="1" smtClean="0">
                <a:solidFill>
                  <a:schemeClr val="tx1"/>
                </a:solidFill>
              </a:rPr>
              <a:t>Подлежу метаболичкој трансформацији ради стварања специфичних супстанци значајних са физиолошког аспекта (холестерол се метаболише у надбубрежној жлезди у различите стероидне хормоне)!</a:t>
            </a:r>
          </a:p>
          <a:p>
            <a:pPr marL="190500" indent="-190500" algn="just">
              <a:lnSpc>
                <a:spcPct val="80000"/>
              </a:lnSpc>
              <a:buFontTx/>
              <a:buChar char="•"/>
            </a:pPr>
            <a:endParaRPr lang="sr-Latn-CS" sz="2400" b="1" smtClean="0">
              <a:solidFill>
                <a:schemeClr val="tx1"/>
              </a:solidFill>
            </a:endParaRPr>
          </a:p>
          <a:p>
            <a:pPr marL="190500" indent="-190500" algn="just">
              <a:lnSpc>
                <a:spcPct val="80000"/>
              </a:lnSpc>
              <a:buFontTx/>
              <a:buChar char="•"/>
            </a:pPr>
            <a:r>
              <a:rPr lang="de-DE" sz="2400" b="1" smtClean="0">
                <a:solidFill>
                  <a:schemeClr val="tx1"/>
                </a:solidFill>
              </a:rPr>
              <a:t>Доприносе бољем укусу хране.</a:t>
            </a:r>
            <a:endParaRPr lang="sr-Latn-CS" sz="2400" b="1" smtClean="0">
              <a:solidFill>
                <a:schemeClr val="tx1"/>
              </a:solidFill>
            </a:endParaRPr>
          </a:p>
          <a:p>
            <a:pPr marL="190500" indent="-190500" algn="just">
              <a:lnSpc>
                <a:spcPct val="80000"/>
              </a:lnSpc>
            </a:pPr>
            <a:r>
              <a:rPr lang="sr-Latn-CS" sz="2400" b="1" smtClean="0">
                <a:solidFill>
                  <a:schemeClr val="tx1"/>
                </a:solidFill>
              </a:rPr>
              <a:t>	</a:t>
            </a:r>
          </a:p>
        </p:txBody>
      </p:sp>
      <p:sp>
        <p:nvSpPr>
          <p:cNvPr id="75779" name="Text Box 3"/>
          <p:cNvSpPr txBox="1">
            <a:spLocks noChangeArrowheads="1"/>
          </p:cNvSpPr>
          <p:nvPr/>
        </p:nvSpPr>
        <p:spPr bwMode="auto">
          <a:xfrm>
            <a:off x="395288" y="908050"/>
            <a:ext cx="7993062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de-DE" sz="2800" b="1">
                <a:latin typeface="Verdana" pitchFamily="34" charset="0"/>
              </a:rPr>
              <a:t>МАСТИ</a:t>
            </a:r>
            <a:r>
              <a:rPr lang="sr-Latn-CS" sz="2800" b="1">
                <a:latin typeface="Verdana" pitchFamily="34" charset="0"/>
              </a:rPr>
              <a:t>-врсте и улога</a:t>
            </a:r>
            <a:endParaRPr lang="en-US" sz="5400" b="1">
              <a:latin typeface="Verdana" pitchFamily="34" charset="0"/>
            </a:endParaRPr>
          </a:p>
        </p:txBody>
      </p:sp>
    </p:spTree>
  </p:cSld>
  <p:clrMapOvr>
    <a:masterClrMapping/>
  </p:clrMapOvr>
  <p:transition advTm="35424"/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395288" y="1196975"/>
            <a:ext cx="8280400" cy="5111750"/>
          </a:xfrm>
        </p:spPr>
        <p:txBody>
          <a:bodyPr>
            <a:normAutofit lnSpcReduction="10000"/>
          </a:bodyPr>
          <a:lstStyle/>
          <a:p>
            <a:pPr marL="190500" indent="-190500" algn="just">
              <a:lnSpc>
                <a:spcPct val="70000"/>
              </a:lnSpc>
            </a:pPr>
            <a:r>
              <a:rPr lang="fr-FR" sz="2000" b="1" i="1" smtClean="0">
                <a:solidFill>
                  <a:schemeClr val="tx1"/>
                </a:solidFill>
              </a:rPr>
              <a:t>По пореклу</a:t>
            </a:r>
            <a:endParaRPr lang="sr-Latn-CS" sz="2000" b="1" i="1" smtClean="0">
              <a:solidFill>
                <a:schemeClr val="tx1"/>
              </a:solidFill>
            </a:endParaRPr>
          </a:p>
          <a:p>
            <a:pPr marL="190500" indent="-190500" algn="just">
              <a:lnSpc>
                <a:spcPct val="70000"/>
              </a:lnSpc>
            </a:pPr>
            <a:endParaRPr lang="fr-FR" sz="2000" b="1" smtClean="0">
              <a:solidFill>
                <a:schemeClr val="tx1"/>
              </a:solidFill>
            </a:endParaRPr>
          </a:p>
          <a:p>
            <a:pPr marL="1066800" lvl="2" indent="-152400" algn="just">
              <a:lnSpc>
                <a:spcPct val="70000"/>
              </a:lnSpc>
              <a:buFontTx/>
              <a:buChar char="•"/>
            </a:pPr>
            <a:r>
              <a:rPr lang="fr-FR" sz="2000" b="1" smtClean="0">
                <a:solidFill>
                  <a:schemeClr val="tx1"/>
                </a:solidFill>
              </a:rPr>
              <a:t>Биљне</a:t>
            </a:r>
          </a:p>
          <a:p>
            <a:pPr marL="1066800" lvl="2" indent="-152400" algn="just">
              <a:lnSpc>
                <a:spcPct val="70000"/>
              </a:lnSpc>
              <a:buFontTx/>
              <a:buChar char="•"/>
            </a:pPr>
            <a:r>
              <a:rPr lang="fr-FR" sz="2000" b="1" smtClean="0">
                <a:solidFill>
                  <a:schemeClr val="tx1"/>
                </a:solidFill>
              </a:rPr>
              <a:t>Животињске</a:t>
            </a:r>
            <a:endParaRPr lang="fr-FR" sz="2000" b="1" i="1" smtClean="0">
              <a:solidFill>
                <a:schemeClr val="tx1"/>
              </a:solidFill>
            </a:endParaRPr>
          </a:p>
          <a:p>
            <a:pPr marL="190500" indent="-190500" algn="just">
              <a:lnSpc>
                <a:spcPct val="70000"/>
              </a:lnSpc>
            </a:pPr>
            <a:endParaRPr lang="sr-Latn-CS" sz="2000" b="1" i="1" smtClean="0">
              <a:solidFill>
                <a:schemeClr val="tx1"/>
              </a:solidFill>
            </a:endParaRPr>
          </a:p>
          <a:p>
            <a:pPr marL="190500" indent="-190500" algn="just">
              <a:lnSpc>
                <a:spcPct val="70000"/>
              </a:lnSpc>
            </a:pPr>
            <a:r>
              <a:rPr lang="fr-FR" sz="2000" b="1" i="1" smtClean="0">
                <a:solidFill>
                  <a:schemeClr val="tx1"/>
                </a:solidFill>
              </a:rPr>
              <a:t>По количини појединих масних киселина у саставу</a:t>
            </a:r>
            <a:endParaRPr lang="sr-Latn-CS" sz="2000" b="1" i="1" smtClean="0">
              <a:solidFill>
                <a:schemeClr val="tx1"/>
              </a:solidFill>
            </a:endParaRPr>
          </a:p>
          <a:p>
            <a:pPr marL="190500" indent="-190500" algn="just">
              <a:lnSpc>
                <a:spcPct val="70000"/>
              </a:lnSpc>
            </a:pPr>
            <a:endParaRPr lang="fr-FR" sz="2000" b="1" smtClean="0">
              <a:solidFill>
                <a:schemeClr val="tx1"/>
              </a:solidFill>
            </a:endParaRPr>
          </a:p>
          <a:p>
            <a:pPr marL="1066800" lvl="2" indent="-152400" algn="just">
              <a:lnSpc>
                <a:spcPct val="70000"/>
              </a:lnSpc>
              <a:buFontTx/>
              <a:buChar char="•"/>
            </a:pPr>
            <a:r>
              <a:rPr lang="fr-FR" sz="2000" b="1" smtClean="0">
                <a:solidFill>
                  <a:schemeClr val="tx1"/>
                </a:solidFill>
              </a:rPr>
              <a:t>Засићене</a:t>
            </a:r>
          </a:p>
          <a:p>
            <a:pPr marL="1066800" lvl="2" indent="-152400" algn="just">
              <a:lnSpc>
                <a:spcPct val="70000"/>
              </a:lnSpc>
              <a:buFontTx/>
              <a:buChar char="•"/>
            </a:pPr>
            <a:r>
              <a:rPr lang="fr-FR" sz="2000" b="1" smtClean="0">
                <a:solidFill>
                  <a:schemeClr val="tx1"/>
                </a:solidFill>
              </a:rPr>
              <a:t>Монозасићене</a:t>
            </a:r>
          </a:p>
          <a:p>
            <a:pPr marL="1066800" lvl="2" indent="-152400" algn="just">
              <a:lnSpc>
                <a:spcPct val="70000"/>
              </a:lnSpc>
              <a:buFontTx/>
              <a:buChar char="•"/>
            </a:pPr>
            <a:r>
              <a:rPr lang="fr-FR" sz="2000" b="1" smtClean="0">
                <a:solidFill>
                  <a:schemeClr val="tx1"/>
                </a:solidFill>
              </a:rPr>
              <a:t>Полинезасићене</a:t>
            </a:r>
            <a:endParaRPr lang="fr-FR" sz="2000" b="1" i="1" smtClean="0">
              <a:solidFill>
                <a:schemeClr val="tx1"/>
              </a:solidFill>
            </a:endParaRPr>
          </a:p>
          <a:p>
            <a:pPr marL="190500" indent="-190500" algn="just">
              <a:lnSpc>
                <a:spcPct val="70000"/>
              </a:lnSpc>
            </a:pPr>
            <a:endParaRPr lang="sr-Latn-CS" sz="2000" b="1" i="1" smtClean="0">
              <a:solidFill>
                <a:schemeClr val="tx1"/>
              </a:solidFill>
            </a:endParaRPr>
          </a:p>
          <a:p>
            <a:pPr marL="190500" indent="-190500" algn="just">
              <a:lnSpc>
                <a:spcPct val="70000"/>
              </a:lnSpc>
            </a:pPr>
            <a:r>
              <a:rPr lang="fr-FR" sz="2000" b="1" i="1" smtClean="0">
                <a:solidFill>
                  <a:schemeClr val="tx1"/>
                </a:solidFill>
              </a:rPr>
              <a:t>По конзистенцији</a:t>
            </a:r>
            <a:endParaRPr lang="sr-Latn-CS" sz="2000" b="1" i="1" smtClean="0">
              <a:solidFill>
                <a:schemeClr val="tx1"/>
              </a:solidFill>
            </a:endParaRPr>
          </a:p>
          <a:p>
            <a:pPr marL="190500" indent="-190500" algn="just">
              <a:lnSpc>
                <a:spcPct val="70000"/>
              </a:lnSpc>
            </a:pPr>
            <a:endParaRPr lang="fr-FR" sz="2000" b="1" smtClean="0">
              <a:solidFill>
                <a:schemeClr val="tx1"/>
              </a:solidFill>
            </a:endParaRPr>
          </a:p>
          <a:p>
            <a:pPr marL="1066800" lvl="2" indent="-152400" algn="just">
              <a:lnSpc>
                <a:spcPct val="70000"/>
              </a:lnSpc>
              <a:buFontTx/>
              <a:buChar char="•"/>
            </a:pPr>
            <a:r>
              <a:rPr lang="fr-FR" sz="2000" b="1" smtClean="0">
                <a:solidFill>
                  <a:schemeClr val="tx1"/>
                </a:solidFill>
              </a:rPr>
              <a:t>Чврсте (садрже доста засићених масних киселина)</a:t>
            </a:r>
          </a:p>
          <a:p>
            <a:pPr marL="1066800" lvl="2" indent="-152400" algn="just">
              <a:lnSpc>
                <a:spcPct val="70000"/>
              </a:lnSpc>
              <a:buFontTx/>
              <a:buChar char="•"/>
            </a:pPr>
            <a:r>
              <a:rPr lang="fr-FR" sz="2000" b="1" smtClean="0">
                <a:solidFill>
                  <a:schemeClr val="tx1"/>
                </a:solidFill>
              </a:rPr>
              <a:t>Течне (садрже доста незасићених масних киселина – уља)</a:t>
            </a:r>
            <a:endParaRPr lang="fr-FR" sz="2000" b="1" i="1" smtClean="0">
              <a:solidFill>
                <a:schemeClr val="tx1"/>
              </a:solidFill>
            </a:endParaRPr>
          </a:p>
          <a:p>
            <a:pPr marL="190500" indent="-190500" algn="just">
              <a:lnSpc>
                <a:spcPct val="70000"/>
              </a:lnSpc>
            </a:pPr>
            <a:endParaRPr lang="sr-Latn-CS" sz="2000" b="1" i="1" smtClean="0">
              <a:solidFill>
                <a:schemeClr val="tx1"/>
              </a:solidFill>
            </a:endParaRPr>
          </a:p>
          <a:p>
            <a:pPr marL="190500" indent="-190500" algn="just">
              <a:lnSpc>
                <a:spcPct val="70000"/>
              </a:lnSpc>
            </a:pPr>
            <a:r>
              <a:rPr lang="fr-FR" sz="2000" b="1" i="1" smtClean="0">
                <a:solidFill>
                  <a:schemeClr val="tx1"/>
                </a:solidFill>
              </a:rPr>
              <a:t>По могућности синтезе у организму</a:t>
            </a:r>
            <a:endParaRPr lang="sr-Latn-CS" sz="2000" b="1" i="1" smtClean="0">
              <a:solidFill>
                <a:schemeClr val="tx1"/>
              </a:solidFill>
            </a:endParaRPr>
          </a:p>
          <a:p>
            <a:pPr marL="190500" indent="-190500" algn="just">
              <a:lnSpc>
                <a:spcPct val="70000"/>
              </a:lnSpc>
            </a:pPr>
            <a:endParaRPr lang="fr-FR" sz="2000" b="1" smtClean="0">
              <a:solidFill>
                <a:schemeClr val="tx1"/>
              </a:solidFill>
            </a:endParaRPr>
          </a:p>
          <a:p>
            <a:pPr marL="1066800" lvl="2" indent="-152400" algn="just">
              <a:lnSpc>
                <a:spcPct val="70000"/>
              </a:lnSpc>
              <a:buFontTx/>
              <a:buChar char="•"/>
            </a:pPr>
            <a:r>
              <a:rPr lang="fr-FR" sz="2000" b="1" smtClean="0">
                <a:solidFill>
                  <a:schemeClr val="tx1"/>
                </a:solidFill>
              </a:rPr>
              <a:t>Есенцијалне (не могу се синтетисати у организму- линолна киселина)</a:t>
            </a:r>
          </a:p>
          <a:p>
            <a:pPr marL="1066800" lvl="2" indent="-152400" algn="just">
              <a:lnSpc>
                <a:spcPct val="70000"/>
              </a:lnSpc>
              <a:buFontTx/>
              <a:buChar char="•"/>
            </a:pPr>
            <a:r>
              <a:rPr lang="fr-FR" sz="2000" b="1" smtClean="0">
                <a:solidFill>
                  <a:schemeClr val="tx1"/>
                </a:solidFill>
              </a:rPr>
              <a:t>Неесенцијалне (синтетишу се у организму)</a:t>
            </a:r>
            <a:endParaRPr lang="sr-Latn-CS" sz="2000" b="1" smtClean="0">
              <a:solidFill>
                <a:schemeClr val="tx1"/>
              </a:solidFill>
            </a:endParaRPr>
          </a:p>
        </p:txBody>
      </p:sp>
      <p:sp>
        <p:nvSpPr>
          <p:cNvPr id="76803" name="Text Box 3"/>
          <p:cNvSpPr txBox="1">
            <a:spLocks noChangeArrowheads="1"/>
          </p:cNvSpPr>
          <p:nvPr/>
        </p:nvSpPr>
        <p:spPr bwMode="auto">
          <a:xfrm>
            <a:off x="395288" y="476250"/>
            <a:ext cx="7993062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de-DE" sz="2800" b="1">
                <a:latin typeface="Verdana" pitchFamily="34" charset="0"/>
              </a:rPr>
              <a:t>МАСТИ</a:t>
            </a:r>
            <a:r>
              <a:rPr lang="sr-Latn-CS" sz="2800" b="1">
                <a:latin typeface="Verdana" pitchFamily="34" charset="0"/>
              </a:rPr>
              <a:t>-подела</a:t>
            </a:r>
            <a:endParaRPr lang="en-US" sz="5400" b="1">
              <a:latin typeface="Verdana" pitchFamily="34" charset="0"/>
            </a:endParaRPr>
          </a:p>
        </p:txBody>
      </p:sp>
    </p:spTree>
  </p:cSld>
  <p:clrMapOvr>
    <a:masterClrMapping/>
  </p:clrMapOvr>
  <p:transition advTm="14538"/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323850" y="1989138"/>
            <a:ext cx="8280400" cy="4608512"/>
          </a:xfrm>
        </p:spPr>
        <p:txBody>
          <a:bodyPr/>
          <a:lstStyle/>
          <a:p>
            <a:pPr marL="190500" indent="-190500" algn="just">
              <a:lnSpc>
                <a:spcPct val="80000"/>
              </a:lnSpc>
            </a:pPr>
            <a:r>
              <a:rPr lang="sr-Latn-CS" sz="2000" b="1" smtClean="0">
                <a:solidFill>
                  <a:schemeClr val="tx1"/>
                </a:solidFill>
                <a:latin typeface="Arial" charset="0"/>
              </a:rPr>
              <a:t>	</a:t>
            </a:r>
            <a:r>
              <a:rPr lang="de-DE" sz="2000" b="1" smtClean="0">
                <a:solidFill>
                  <a:schemeClr val="tx1"/>
                </a:solidFill>
                <a:latin typeface="Arial" charset="0"/>
              </a:rPr>
              <a:t>Варење масти започиње у желудцу где под утицајем </a:t>
            </a:r>
            <a:r>
              <a:rPr lang="de-DE" sz="2000" b="1" smtClean="0">
                <a:solidFill>
                  <a:schemeClr val="accent1"/>
                </a:solidFill>
                <a:latin typeface="Arial" charset="0"/>
              </a:rPr>
              <a:t>желудачне липазе</a:t>
            </a:r>
            <a:r>
              <a:rPr lang="de-DE" sz="2000" b="1" smtClean="0">
                <a:solidFill>
                  <a:schemeClr val="tx1"/>
                </a:solidFill>
                <a:latin typeface="Arial" charset="0"/>
              </a:rPr>
              <a:t> обавља се  почетна хидролиза. </a:t>
            </a:r>
            <a:endParaRPr lang="sr-Latn-CS" sz="2000" b="1" smtClean="0">
              <a:solidFill>
                <a:schemeClr val="tx1"/>
              </a:solidFill>
              <a:latin typeface="Arial" charset="0"/>
            </a:endParaRPr>
          </a:p>
          <a:p>
            <a:pPr marL="190500" indent="-190500" algn="just">
              <a:lnSpc>
                <a:spcPct val="80000"/>
              </a:lnSpc>
            </a:pPr>
            <a:endParaRPr lang="de-DE" sz="2000" b="1" smtClean="0">
              <a:solidFill>
                <a:schemeClr val="tx1"/>
              </a:solidFill>
              <a:latin typeface="Arial" charset="0"/>
            </a:endParaRPr>
          </a:p>
          <a:p>
            <a:pPr marL="190500" indent="-190500" algn="just">
              <a:lnSpc>
                <a:spcPct val="80000"/>
              </a:lnSpc>
            </a:pPr>
            <a:r>
              <a:rPr lang="sr-Latn-CS" sz="2000" b="1" smtClean="0">
                <a:solidFill>
                  <a:schemeClr val="tx1"/>
                </a:solidFill>
                <a:latin typeface="Arial" charset="0"/>
              </a:rPr>
              <a:t>	</a:t>
            </a:r>
            <a:r>
              <a:rPr lang="de-DE" sz="2000" b="1" smtClean="0">
                <a:solidFill>
                  <a:schemeClr val="tx1"/>
                </a:solidFill>
                <a:latin typeface="Arial" charset="0"/>
              </a:rPr>
              <a:t>Највећи део масти се разлаже у танком цреву под утицајем </a:t>
            </a:r>
            <a:r>
              <a:rPr lang="de-DE" sz="2000" b="1" smtClean="0">
                <a:solidFill>
                  <a:schemeClr val="accent1"/>
                </a:solidFill>
                <a:latin typeface="Arial" charset="0"/>
              </a:rPr>
              <a:t>жучних соли и лецитина</a:t>
            </a:r>
            <a:r>
              <a:rPr lang="de-DE" sz="2000" b="1" smtClean="0">
                <a:solidFill>
                  <a:schemeClr val="tx1"/>
                </a:solidFill>
                <a:latin typeface="Arial" charset="0"/>
              </a:rPr>
              <a:t> у почетку процеса, а касније и под утицајем </a:t>
            </a:r>
            <a:r>
              <a:rPr lang="de-DE" sz="2000" b="1" smtClean="0">
                <a:solidFill>
                  <a:schemeClr val="accent1"/>
                </a:solidFill>
                <a:latin typeface="Arial" charset="0"/>
              </a:rPr>
              <a:t>панкреасне и цревне липазе</a:t>
            </a:r>
            <a:r>
              <a:rPr lang="de-DE" sz="2000" b="1" smtClean="0">
                <a:solidFill>
                  <a:schemeClr val="tx1"/>
                </a:solidFill>
                <a:latin typeface="Arial" charset="0"/>
              </a:rPr>
              <a:t>.   Ово разлагање траје све док се не добију коначни продукти разлагања тј. Слободне масне киселине, моноглицериди и др.. </a:t>
            </a:r>
            <a:endParaRPr lang="sr-Latn-CS" sz="2000" b="1" smtClean="0">
              <a:solidFill>
                <a:schemeClr val="tx1"/>
              </a:solidFill>
              <a:latin typeface="Arial" charset="0"/>
            </a:endParaRPr>
          </a:p>
          <a:p>
            <a:pPr marL="190500" indent="-190500" algn="just">
              <a:lnSpc>
                <a:spcPct val="80000"/>
              </a:lnSpc>
            </a:pPr>
            <a:endParaRPr lang="sr-Latn-CS" sz="2000" b="1" smtClean="0">
              <a:solidFill>
                <a:schemeClr val="tx1"/>
              </a:solidFill>
              <a:latin typeface="Arial" charset="0"/>
            </a:endParaRPr>
          </a:p>
          <a:p>
            <a:pPr marL="190500" indent="-190500" algn="just">
              <a:lnSpc>
                <a:spcPct val="80000"/>
              </a:lnSpc>
            </a:pPr>
            <a:r>
              <a:rPr lang="de-DE" sz="2000" b="1" smtClean="0">
                <a:solidFill>
                  <a:schemeClr val="tx1"/>
                </a:solidFill>
                <a:latin typeface="Arial" charset="0"/>
              </a:rPr>
              <a:t>   </a:t>
            </a:r>
          </a:p>
          <a:p>
            <a:pPr marL="190500" indent="-190500" algn="just">
              <a:lnSpc>
                <a:spcPct val="80000"/>
              </a:lnSpc>
            </a:pPr>
            <a:r>
              <a:rPr lang="sr-Latn-CS" sz="2000" b="1" smtClean="0">
                <a:solidFill>
                  <a:schemeClr val="tx1"/>
                </a:solidFill>
                <a:latin typeface="Arial" charset="0"/>
              </a:rPr>
              <a:t>	</a:t>
            </a:r>
            <a:r>
              <a:rPr lang="de-DE" sz="2000" b="1" smtClean="0">
                <a:solidFill>
                  <a:schemeClr val="tx1"/>
                </a:solidFill>
                <a:latin typeface="Arial" charset="0"/>
              </a:rPr>
              <a:t>Коначни продукти разлагања масти се апсорбују у танком цреву без утрошка енергије. Након тога у облику </a:t>
            </a:r>
            <a:r>
              <a:rPr lang="de-DE" sz="2000" b="1" smtClean="0">
                <a:solidFill>
                  <a:schemeClr val="accent1"/>
                </a:solidFill>
                <a:latin typeface="Arial" charset="0"/>
              </a:rPr>
              <a:t>хиломикрона</a:t>
            </a:r>
            <a:r>
              <a:rPr lang="de-DE" sz="2000" b="1" smtClean="0">
                <a:solidFill>
                  <a:schemeClr val="tx1"/>
                </a:solidFill>
                <a:latin typeface="Arial" charset="0"/>
              </a:rPr>
              <a:t> (масти + беланчевине) се путем лимфе транспортују.</a:t>
            </a:r>
            <a:endParaRPr lang="sr-Latn-CS" sz="2000" b="1" smtClean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77827" name="Text Box 3"/>
          <p:cNvSpPr txBox="1">
            <a:spLocks noChangeArrowheads="1"/>
          </p:cNvSpPr>
          <p:nvPr/>
        </p:nvSpPr>
        <p:spPr bwMode="auto">
          <a:xfrm>
            <a:off x="468313" y="1196975"/>
            <a:ext cx="7993062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de-DE" sz="2800" b="1" dirty="0">
                <a:latin typeface="Verdana" pitchFamily="34" charset="0"/>
              </a:rPr>
              <a:t>МАСТИ</a:t>
            </a:r>
            <a:r>
              <a:rPr lang="sr-Latn-CS" sz="2800" b="1" dirty="0">
                <a:latin typeface="Verdana" pitchFamily="34" charset="0"/>
              </a:rPr>
              <a:t>-</a:t>
            </a:r>
            <a:r>
              <a:rPr lang="fr-FR" sz="2800" b="1" dirty="0">
                <a:latin typeface="Verdana" pitchFamily="34" charset="0"/>
              </a:rPr>
              <a:t>ВАРЕЊЕ И АПСОРПЦИЈА</a:t>
            </a:r>
            <a:r>
              <a:rPr lang="fr-FR" sz="1200" dirty="0">
                <a:latin typeface="Verdana" pitchFamily="34" charset="0"/>
              </a:rPr>
              <a:t> </a:t>
            </a:r>
            <a:endParaRPr lang="en-US" sz="2800" b="1" dirty="0">
              <a:latin typeface="Verdana" pitchFamily="34" charset="0"/>
            </a:endParaRPr>
          </a:p>
        </p:txBody>
      </p:sp>
    </p:spTree>
  </p:cSld>
  <p:clrMapOvr>
    <a:masterClrMapping/>
  </p:clrMapOvr>
  <p:transition advTm="40849"/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79388" y="1557338"/>
            <a:ext cx="8785225" cy="5300662"/>
          </a:xfrm>
        </p:spPr>
        <p:txBody>
          <a:bodyPr/>
          <a:lstStyle/>
          <a:p>
            <a:pPr marL="190500" indent="-190500" algn="just">
              <a:lnSpc>
                <a:spcPct val="80000"/>
              </a:lnSpc>
              <a:buFont typeface="Arial" charset="0"/>
              <a:buChar char="•"/>
            </a:pPr>
            <a:r>
              <a:rPr lang="sr-Latn-CS" sz="2000" b="1" smtClean="0">
                <a:solidFill>
                  <a:schemeClr val="tx1"/>
                </a:solidFill>
                <a:latin typeface="Arial" charset="0"/>
              </a:rPr>
              <a:t>  	</a:t>
            </a:r>
            <a:r>
              <a:rPr lang="de-DE" sz="2000" b="1" smtClean="0">
                <a:solidFill>
                  <a:schemeClr val="tx1"/>
                </a:solidFill>
                <a:latin typeface="Arial" charset="0"/>
              </a:rPr>
              <a:t>макромолекули који у хемијском смислу представљају ланце аминокиселина међусобно везаних пептидним везама.</a:t>
            </a:r>
            <a:endParaRPr lang="sr-Latn-CS" sz="2000" b="1" smtClean="0">
              <a:solidFill>
                <a:schemeClr val="tx1"/>
              </a:solidFill>
              <a:latin typeface="Arial" charset="0"/>
            </a:endParaRPr>
          </a:p>
          <a:p>
            <a:pPr marL="190500" indent="-190500" algn="just">
              <a:lnSpc>
                <a:spcPct val="80000"/>
              </a:lnSpc>
              <a:buFont typeface="Arial" charset="0"/>
              <a:buChar char="•"/>
            </a:pPr>
            <a:endParaRPr lang="fr-FR" sz="2000" b="1" smtClean="0">
              <a:solidFill>
                <a:schemeClr val="tx1"/>
              </a:solidFill>
              <a:latin typeface="Arial" charset="0"/>
            </a:endParaRPr>
          </a:p>
          <a:p>
            <a:pPr marL="190500" indent="-190500" algn="just">
              <a:lnSpc>
                <a:spcPct val="80000"/>
              </a:lnSpc>
            </a:pPr>
            <a:endParaRPr lang="sr-Latn-CS" sz="2000" b="1" smtClean="0">
              <a:solidFill>
                <a:schemeClr val="tx1"/>
              </a:solidFill>
              <a:latin typeface="Arial" charset="0"/>
            </a:endParaRPr>
          </a:p>
          <a:p>
            <a:pPr marL="190500" indent="-190500" algn="just">
              <a:lnSpc>
                <a:spcPct val="80000"/>
              </a:lnSpc>
              <a:buFont typeface="Arial" charset="0"/>
              <a:buChar char="•"/>
            </a:pPr>
            <a:r>
              <a:rPr lang="de-DE" sz="2000" b="1" smtClean="0">
                <a:solidFill>
                  <a:schemeClr val="tx1"/>
                </a:solidFill>
                <a:latin typeface="Arial" charset="0"/>
              </a:rPr>
              <a:t>20 аминокиселин</a:t>
            </a:r>
            <a:r>
              <a:rPr lang="sr-Latn-CS" sz="2000" b="1" smtClean="0">
                <a:solidFill>
                  <a:schemeClr val="tx1"/>
                </a:solidFill>
                <a:latin typeface="Arial" charset="0"/>
              </a:rPr>
              <a:t>а</a:t>
            </a:r>
            <a:r>
              <a:rPr lang="de-DE" sz="2000" b="1" smtClean="0">
                <a:solidFill>
                  <a:schemeClr val="tx1"/>
                </a:solidFill>
                <a:latin typeface="Arial" charset="0"/>
              </a:rPr>
              <a:t> </a:t>
            </a:r>
            <a:r>
              <a:rPr lang="sr-Latn-CS" sz="2000" b="1" smtClean="0">
                <a:solidFill>
                  <a:schemeClr val="tx1"/>
                </a:solidFill>
                <a:latin typeface="Arial" charset="0"/>
              </a:rPr>
              <a:t>је </a:t>
            </a:r>
            <a:r>
              <a:rPr lang="de-DE" sz="2000" b="1" smtClean="0">
                <a:solidFill>
                  <a:schemeClr val="tx1"/>
                </a:solidFill>
                <a:latin typeface="Arial" charset="0"/>
              </a:rPr>
              <a:t>битн</a:t>
            </a:r>
            <a:r>
              <a:rPr lang="sr-Latn-CS" sz="2000" b="1" smtClean="0">
                <a:solidFill>
                  <a:schemeClr val="tx1"/>
                </a:solidFill>
                <a:latin typeface="Arial" charset="0"/>
              </a:rPr>
              <a:t>о</a:t>
            </a:r>
            <a:r>
              <a:rPr lang="de-DE" sz="2000" b="1" smtClean="0">
                <a:solidFill>
                  <a:schemeClr val="tx1"/>
                </a:solidFill>
                <a:latin typeface="Arial" charset="0"/>
              </a:rPr>
              <a:t> за функционисање организма. </a:t>
            </a:r>
            <a:r>
              <a:rPr lang="fr-FR" sz="2000" b="1" smtClean="0">
                <a:solidFill>
                  <a:schemeClr val="tx1"/>
                </a:solidFill>
                <a:latin typeface="Arial" charset="0"/>
              </a:rPr>
              <a:t>Од тога су </a:t>
            </a:r>
            <a:r>
              <a:rPr lang="sr-Latn-CS" sz="2000" b="1" smtClean="0">
                <a:solidFill>
                  <a:schemeClr val="tx1"/>
                </a:solidFill>
                <a:latin typeface="Arial" charset="0"/>
              </a:rPr>
              <a:t>10</a:t>
            </a:r>
            <a:r>
              <a:rPr lang="fr-FR" sz="2000" b="1" smtClean="0">
                <a:solidFill>
                  <a:schemeClr val="tx1"/>
                </a:solidFill>
                <a:latin typeface="Arial" charset="0"/>
              </a:rPr>
              <a:t> есенцијалн</a:t>
            </a:r>
            <a:r>
              <a:rPr lang="sr-Latn-CS" sz="2000" b="1" smtClean="0">
                <a:solidFill>
                  <a:schemeClr val="tx1"/>
                </a:solidFill>
                <a:latin typeface="Arial" charset="0"/>
              </a:rPr>
              <a:t>е</a:t>
            </a:r>
            <a:r>
              <a:rPr lang="fr-FR" sz="2000" b="1" smtClean="0">
                <a:solidFill>
                  <a:schemeClr val="tx1"/>
                </a:solidFill>
                <a:latin typeface="Arial" charset="0"/>
              </a:rPr>
              <a:t> (не могу се синтетисати у организму) и могу се унети само храном!</a:t>
            </a:r>
          </a:p>
          <a:p>
            <a:pPr marL="190500" indent="-190500" algn="just">
              <a:lnSpc>
                <a:spcPct val="80000"/>
              </a:lnSpc>
              <a:buFont typeface="Arial" charset="0"/>
              <a:buChar char="•"/>
            </a:pPr>
            <a:r>
              <a:rPr lang="sr-Latn-CS" sz="2000" b="1" smtClean="0">
                <a:solidFill>
                  <a:schemeClr val="tx1"/>
                </a:solidFill>
                <a:latin typeface="Arial" charset="0"/>
              </a:rPr>
              <a:t>	</a:t>
            </a:r>
            <a:r>
              <a:rPr lang="fr-FR" sz="2000" b="1" smtClean="0">
                <a:solidFill>
                  <a:schemeClr val="tx1"/>
                </a:solidFill>
                <a:latin typeface="Arial" charset="0"/>
              </a:rPr>
              <a:t>Биолошка улога баланчевина је вишеструка</a:t>
            </a:r>
            <a:r>
              <a:rPr lang="sr-Latn-CS" sz="2000" b="1" smtClean="0">
                <a:solidFill>
                  <a:schemeClr val="tx1"/>
                </a:solidFill>
                <a:latin typeface="Arial" charset="0"/>
              </a:rPr>
              <a:t>!</a:t>
            </a:r>
          </a:p>
          <a:p>
            <a:pPr marL="190500" indent="-190500" algn="just">
              <a:lnSpc>
                <a:spcPct val="80000"/>
              </a:lnSpc>
            </a:pPr>
            <a:endParaRPr lang="fr-FR" sz="2000" b="1" smtClean="0">
              <a:solidFill>
                <a:schemeClr val="tx1"/>
              </a:solidFill>
              <a:latin typeface="Arial" charset="0"/>
            </a:endParaRPr>
          </a:p>
          <a:p>
            <a:pPr marL="1066800" lvl="2" indent="-152400" algn="just">
              <a:lnSpc>
                <a:spcPct val="80000"/>
              </a:lnSpc>
              <a:buFontTx/>
              <a:buChar char="•"/>
            </a:pPr>
            <a:r>
              <a:rPr lang="sr-Latn-CS" sz="2000" b="1" smtClean="0">
                <a:solidFill>
                  <a:schemeClr val="tx1"/>
                </a:solidFill>
                <a:latin typeface="Arial" charset="0"/>
              </a:rPr>
              <a:t>с</a:t>
            </a:r>
            <a:r>
              <a:rPr lang="fr-FR" sz="2000" b="1" smtClean="0">
                <a:solidFill>
                  <a:schemeClr val="tx1"/>
                </a:solidFill>
                <a:latin typeface="Arial" charset="0"/>
              </a:rPr>
              <a:t>труктурне и функционалне компоненте свих ћелија (сви ензими, носачи, мембрана, молекули за транспорт у крви, интрацелуларна основа, нокти, коса и др.)</a:t>
            </a:r>
            <a:endParaRPr lang="sr-Latn-CS" sz="2000" b="1" smtClean="0">
              <a:solidFill>
                <a:schemeClr val="tx1"/>
              </a:solidFill>
              <a:latin typeface="Arial" charset="0"/>
            </a:endParaRPr>
          </a:p>
          <a:p>
            <a:pPr marL="1066800" lvl="2" indent="-152400" algn="just">
              <a:lnSpc>
                <a:spcPct val="80000"/>
              </a:lnSpc>
              <a:buFontTx/>
              <a:buChar char="•"/>
            </a:pPr>
            <a:endParaRPr lang="fr-FR" sz="2000" b="1" smtClean="0">
              <a:solidFill>
                <a:schemeClr val="tx1"/>
              </a:solidFill>
              <a:latin typeface="Arial" charset="0"/>
            </a:endParaRPr>
          </a:p>
          <a:p>
            <a:pPr marL="1066800" lvl="2" indent="-152400" algn="just">
              <a:lnSpc>
                <a:spcPct val="80000"/>
              </a:lnSpc>
              <a:buFontTx/>
              <a:buChar char="•"/>
            </a:pPr>
            <a:r>
              <a:rPr lang="sr-Latn-CS" sz="2000" b="1" smtClean="0">
                <a:solidFill>
                  <a:schemeClr val="tx1"/>
                </a:solidFill>
                <a:latin typeface="Arial" charset="0"/>
              </a:rPr>
              <a:t>п</a:t>
            </a:r>
            <a:r>
              <a:rPr lang="fr-FR" sz="2000" b="1" smtClean="0">
                <a:solidFill>
                  <a:schemeClr val="tx1"/>
                </a:solidFill>
                <a:latin typeface="Arial" charset="0"/>
              </a:rPr>
              <a:t>рекурсори многих коензима, хормона, нуклеинских киселина и др.</a:t>
            </a:r>
            <a:endParaRPr lang="sr-Latn-CS" sz="2000" b="1" smtClean="0">
              <a:solidFill>
                <a:schemeClr val="tx1"/>
              </a:solidFill>
              <a:latin typeface="Arial" charset="0"/>
            </a:endParaRPr>
          </a:p>
          <a:p>
            <a:pPr marL="1066800" lvl="2" indent="-152400" algn="just">
              <a:lnSpc>
                <a:spcPct val="80000"/>
              </a:lnSpc>
              <a:buFontTx/>
              <a:buChar char="•"/>
            </a:pPr>
            <a:endParaRPr lang="fr-FR" sz="2000" b="1" smtClean="0">
              <a:solidFill>
                <a:schemeClr val="tx1"/>
              </a:solidFill>
              <a:latin typeface="Arial" charset="0"/>
            </a:endParaRPr>
          </a:p>
          <a:p>
            <a:pPr marL="1066800" lvl="2" indent="-152400" algn="just">
              <a:lnSpc>
                <a:spcPct val="80000"/>
              </a:lnSpc>
              <a:buFontTx/>
              <a:buChar char="•"/>
            </a:pPr>
            <a:r>
              <a:rPr lang="sr-Latn-CS" sz="2000" b="1" smtClean="0">
                <a:solidFill>
                  <a:schemeClr val="tx1"/>
                </a:solidFill>
                <a:latin typeface="Arial" charset="0"/>
              </a:rPr>
              <a:t>и</a:t>
            </a:r>
            <a:r>
              <a:rPr lang="fr-FR" sz="2000" b="1" smtClean="0">
                <a:solidFill>
                  <a:schemeClr val="tx1"/>
                </a:solidFill>
                <a:latin typeface="Arial" charset="0"/>
              </a:rPr>
              <a:t>звор енергије</a:t>
            </a:r>
            <a:endParaRPr lang="sr-Latn-CS" sz="2000" b="1" smtClean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80899" name="Text Box 3"/>
          <p:cNvSpPr txBox="1">
            <a:spLocks noChangeArrowheads="1"/>
          </p:cNvSpPr>
          <p:nvPr/>
        </p:nvSpPr>
        <p:spPr bwMode="auto">
          <a:xfrm>
            <a:off x="395288" y="981075"/>
            <a:ext cx="7993062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sr-Latn-CS" sz="2800" b="1">
                <a:latin typeface="Verdana" pitchFamily="34" charset="0"/>
              </a:rPr>
              <a:t>БЕЛАНЧЕВИНЕ-врсте и улога</a:t>
            </a:r>
            <a:r>
              <a:rPr lang="fr-FR" sz="1200">
                <a:latin typeface="Verdana" pitchFamily="34" charset="0"/>
              </a:rPr>
              <a:t> </a:t>
            </a:r>
            <a:endParaRPr lang="en-US" sz="2800" b="1">
              <a:latin typeface="Verdana" pitchFamily="34" charset="0"/>
            </a:endParaRPr>
          </a:p>
        </p:txBody>
      </p:sp>
    </p:spTree>
  </p:cSld>
  <p:clrMapOvr>
    <a:masterClrMapping/>
  </p:clrMapOvr>
  <p:transition advTm="34977"/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358775" y="1052513"/>
            <a:ext cx="8785225" cy="5184775"/>
          </a:xfrm>
        </p:spPr>
        <p:txBody>
          <a:bodyPr/>
          <a:lstStyle/>
          <a:p>
            <a:pPr marL="190500" indent="-190500" algn="just">
              <a:lnSpc>
                <a:spcPct val="80000"/>
              </a:lnSpc>
            </a:pPr>
            <a:r>
              <a:rPr lang="sr-Latn-CS" sz="2400" b="1" smtClean="0">
                <a:solidFill>
                  <a:schemeClr val="tx1"/>
                </a:solidFill>
                <a:latin typeface="Arial" charset="0"/>
              </a:rPr>
              <a:t>	</a:t>
            </a:r>
            <a:r>
              <a:rPr lang="fr-FR" sz="2400" b="1" i="1" smtClean="0">
                <a:solidFill>
                  <a:schemeClr val="tx1"/>
                </a:solidFill>
                <a:latin typeface="Arial" charset="0"/>
              </a:rPr>
              <a:t>По пореклу</a:t>
            </a:r>
          </a:p>
          <a:p>
            <a:pPr marL="628650" lvl="1" indent="-171450" algn="just">
              <a:lnSpc>
                <a:spcPct val="80000"/>
              </a:lnSpc>
            </a:pPr>
            <a:endParaRPr lang="sr-Latn-CS" sz="2400" b="1" i="1" smtClean="0">
              <a:solidFill>
                <a:schemeClr val="tx1"/>
              </a:solidFill>
              <a:latin typeface="Arial" charset="0"/>
            </a:endParaRPr>
          </a:p>
          <a:p>
            <a:pPr marL="628650" lvl="1" indent="-171450" algn="just">
              <a:lnSpc>
                <a:spcPct val="80000"/>
              </a:lnSpc>
            </a:pPr>
            <a:r>
              <a:rPr lang="sr-Latn-CS" sz="2400" b="1" i="1" smtClean="0">
                <a:solidFill>
                  <a:schemeClr val="tx1"/>
                </a:solidFill>
                <a:latin typeface="Arial" charset="0"/>
              </a:rPr>
              <a:t>-</a:t>
            </a:r>
            <a:r>
              <a:rPr lang="fr-FR" sz="2400" b="1" i="1" smtClean="0">
                <a:solidFill>
                  <a:schemeClr val="tx1"/>
                </a:solidFill>
                <a:latin typeface="Arial" charset="0"/>
              </a:rPr>
              <a:t>Животињске </a:t>
            </a:r>
            <a:endParaRPr lang="fr-FR" sz="2400" b="1" smtClean="0">
              <a:solidFill>
                <a:schemeClr val="tx1"/>
              </a:solidFill>
              <a:latin typeface="Arial" charset="0"/>
            </a:endParaRPr>
          </a:p>
          <a:p>
            <a:pPr marL="1066800" lvl="2" indent="-152400" algn="just">
              <a:lnSpc>
                <a:spcPct val="80000"/>
              </a:lnSpc>
            </a:pPr>
            <a:r>
              <a:rPr lang="fr-FR" b="1" smtClean="0">
                <a:solidFill>
                  <a:schemeClr val="tx1"/>
                </a:solidFill>
                <a:latin typeface="Arial" charset="0"/>
              </a:rPr>
              <a:t>Искористљивије и садрже више аминокиселина.</a:t>
            </a:r>
            <a:endParaRPr lang="fr-FR" b="1" i="1" smtClean="0">
              <a:solidFill>
                <a:schemeClr val="tx1"/>
              </a:solidFill>
              <a:latin typeface="Arial" charset="0"/>
            </a:endParaRPr>
          </a:p>
          <a:p>
            <a:pPr marL="628650" lvl="1" indent="-171450" algn="just">
              <a:lnSpc>
                <a:spcPct val="80000"/>
              </a:lnSpc>
            </a:pPr>
            <a:endParaRPr lang="sr-Latn-CS" sz="2400" b="1" i="1" smtClean="0">
              <a:solidFill>
                <a:schemeClr val="tx1"/>
              </a:solidFill>
              <a:latin typeface="Arial" charset="0"/>
            </a:endParaRPr>
          </a:p>
          <a:p>
            <a:pPr marL="628650" lvl="1" indent="-171450" algn="just">
              <a:lnSpc>
                <a:spcPct val="80000"/>
              </a:lnSpc>
            </a:pPr>
            <a:r>
              <a:rPr lang="sr-Latn-CS" sz="2400" b="1" i="1" smtClean="0">
                <a:solidFill>
                  <a:schemeClr val="tx1"/>
                </a:solidFill>
                <a:latin typeface="Arial" charset="0"/>
              </a:rPr>
              <a:t>-</a:t>
            </a:r>
            <a:r>
              <a:rPr lang="fr-FR" sz="2400" b="1" i="1" smtClean="0">
                <a:solidFill>
                  <a:schemeClr val="tx1"/>
                </a:solidFill>
                <a:latin typeface="Arial" charset="0"/>
              </a:rPr>
              <a:t>Биљне</a:t>
            </a:r>
            <a:endParaRPr lang="fr-FR" sz="2400" b="1" smtClean="0">
              <a:solidFill>
                <a:schemeClr val="tx1"/>
              </a:solidFill>
              <a:latin typeface="Arial" charset="0"/>
            </a:endParaRPr>
          </a:p>
          <a:p>
            <a:pPr marL="1066800" lvl="2" indent="-152400" algn="just">
              <a:lnSpc>
                <a:spcPct val="80000"/>
              </a:lnSpc>
            </a:pPr>
            <a:r>
              <a:rPr lang="fr-FR" b="1" smtClean="0">
                <a:solidFill>
                  <a:schemeClr val="tx1"/>
                </a:solidFill>
                <a:latin typeface="Arial" charset="0"/>
              </a:rPr>
              <a:t>Главни извор соја, кикирики, пшеница, пасуљ.</a:t>
            </a:r>
            <a:endParaRPr lang="fr-FR" b="1" i="1" smtClean="0">
              <a:solidFill>
                <a:schemeClr val="tx1"/>
              </a:solidFill>
              <a:latin typeface="Arial" charset="0"/>
            </a:endParaRPr>
          </a:p>
          <a:p>
            <a:pPr marL="190500" indent="-190500" algn="just">
              <a:lnSpc>
                <a:spcPct val="80000"/>
              </a:lnSpc>
            </a:pPr>
            <a:endParaRPr lang="sr-Latn-CS" sz="2400" b="1" i="1" smtClean="0">
              <a:solidFill>
                <a:schemeClr val="tx1"/>
              </a:solidFill>
              <a:latin typeface="Arial" charset="0"/>
            </a:endParaRPr>
          </a:p>
          <a:p>
            <a:pPr marL="190500" indent="-190500" algn="just">
              <a:lnSpc>
                <a:spcPct val="80000"/>
              </a:lnSpc>
            </a:pPr>
            <a:r>
              <a:rPr lang="sr-Latn-CS" sz="2400" b="1" i="1" smtClean="0">
                <a:solidFill>
                  <a:schemeClr val="tx1"/>
                </a:solidFill>
                <a:latin typeface="Arial" charset="0"/>
              </a:rPr>
              <a:t>	</a:t>
            </a:r>
            <a:r>
              <a:rPr lang="fr-FR" sz="2400" b="1" i="1" smtClean="0">
                <a:solidFill>
                  <a:schemeClr val="tx1"/>
                </a:solidFill>
                <a:latin typeface="Arial" charset="0"/>
              </a:rPr>
              <a:t>По садржају аминокиселина</a:t>
            </a:r>
          </a:p>
          <a:p>
            <a:pPr marL="628650" lvl="1" indent="-171450" algn="just">
              <a:lnSpc>
                <a:spcPct val="80000"/>
              </a:lnSpc>
            </a:pPr>
            <a:endParaRPr lang="sr-Latn-CS" sz="2400" b="1" i="1" smtClean="0">
              <a:solidFill>
                <a:schemeClr val="tx1"/>
              </a:solidFill>
              <a:latin typeface="Arial" charset="0"/>
            </a:endParaRPr>
          </a:p>
          <a:p>
            <a:pPr marL="628650" lvl="1" indent="-171450" algn="just">
              <a:lnSpc>
                <a:spcPct val="80000"/>
              </a:lnSpc>
            </a:pPr>
            <a:r>
              <a:rPr lang="sr-Latn-CS" sz="2400" b="1" i="1" smtClean="0">
                <a:solidFill>
                  <a:schemeClr val="tx1"/>
                </a:solidFill>
                <a:latin typeface="Arial" charset="0"/>
              </a:rPr>
              <a:t>-</a:t>
            </a:r>
            <a:r>
              <a:rPr lang="fr-FR" sz="2400" b="1" i="1" smtClean="0">
                <a:solidFill>
                  <a:schemeClr val="tx1"/>
                </a:solidFill>
                <a:latin typeface="Arial" charset="0"/>
              </a:rPr>
              <a:t>Комплетне</a:t>
            </a:r>
            <a:endParaRPr lang="fr-FR" sz="2400" b="1" smtClean="0">
              <a:solidFill>
                <a:schemeClr val="tx1"/>
              </a:solidFill>
              <a:latin typeface="Arial" charset="0"/>
            </a:endParaRPr>
          </a:p>
          <a:p>
            <a:pPr marL="1066800" lvl="2" indent="-152400" algn="just">
              <a:lnSpc>
                <a:spcPct val="80000"/>
              </a:lnSpc>
            </a:pPr>
            <a:r>
              <a:rPr lang="sr-Latn-CS" b="1" smtClean="0">
                <a:solidFill>
                  <a:schemeClr val="tx1"/>
                </a:solidFill>
                <a:latin typeface="Arial" charset="0"/>
              </a:rPr>
              <a:t>	</a:t>
            </a:r>
            <a:r>
              <a:rPr lang="fr-FR" b="1" smtClean="0">
                <a:solidFill>
                  <a:schemeClr val="tx1"/>
                </a:solidFill>
                <a:latin typeface="Arial" charset="0"/>
              </a:rPr>
              <a:t>Садрже све есенцијалне аминокиселине (млеко и јаја !)</a:t>
            </a:r>
            <a:endParaRPr lang="sr-Latn-CS" b="1" i="1" smtClean="0">
              <a:solidFill>
                <a:schemeClr val="tx1"/>
              </a:solidFill>
              <a:latin typeface="Arial" charset="0"/>
            </a:endParaRPr>
          </a:p>
          <a:p>
            <a:pPr marL="1066800" lvl="2" indent="-152400" algn="just">
              <a:lnSpc>
                <a:spcPct val="80000"/>
              </a:lnSpc>
            </a:pPr>
            <a:endParaRPr lang="sr-Latn-CS" sz="2000" b="1" i="1" smtClean="0">
              <a:solidFill>
                <a:schemeClr val="tx1"/>
              </a:solidFill>
              <a:latin typeface="Arial" charset="0"/>
            </a:endParaRPr>
          </a:p>
          <a:p>
            <a:pPr marL="628650" lvl="1" indent="-171450" algn="just">
              <a:lnSpc>
                <a:spcPct val="80000"/>
              </a:lnSpc>
            </a:pPr>
            <a:r>
              <a:rPr lang="sr-Latn-CS" sz="2400" b="1" i="1" smtClean="0">
                <a:solidFill>
                  <a:schemeClr val="tx1"/>
                </a:solidFill>
                <a:latin typeface="Arial" charset="0"/>
              </a:rPr>
              <a:t>-</a:t>
            </a:r>
            <a:r>
              <a:rPr lang="fr-FR" sz="2400" b="1" i="1" smtClean="0">
                <a:solidFill>
                  <a:schemeClr val="tx1"/>
                </a:solidFill>
                <a:latin typeface="Arial" charset="0"/>
              </a:rPr>
              <a:t>Некомплетне</a:t>
            </a:r>
            <a:endParaRPr lang="fr-FR" sz="2400" b="1" smtClean="0">
              <a:solidFill>
                <a:schemeClr val="tx1"/>
              </a:solidFill>
              <a:latin typeface="Arial" charset="0"/>
            </a:endParaRPr>
          </a:p>
          <a:p>
            <a:pPr marL="1066800" lvl="2" indent="-152400" algn="just">
              <a:lnSpc>
                <a:spcPct val="80000"/>
              </a:lnSpc>
            </a:pPr>
            <a:r>
              <a:rPr lang="fr-FR" b="1" smtClean="0">
                <a:solidFill>
                  <a:schemeClr val="tx1"/>
                </a:solidFill>
                <a:latin typeface="Arial" charset="0"/>
              </a:rPr>
              <a:t>Не садрже све есенцијалне аминокиселине</a:t>
            </a:r>
            <a:r>
              <a:rPr lang="sr-Latn-CS" b="1" smtClean="0">
                <a:solidFill>
                  <a:schemeClr val="tx1"/>
                </a:solidFill>
                <a:latin typeface="Arial" charset="0"/>
              </a:rPr>
              <a:t>.</a:t>
            </a:r>
          </a:p>
        </p:txBody>
      </p:sp>
      <p:sp>
        <p:nvSpPr>
          <p:cNvPr id="81923" name="Text Box 3"/>
          <p:cNvSpPr txBox="1">
            <a:spLocks noChangeArrowheads="1"/>
          </p:cNvSpPr>
          <p:nvPr/>
        </p:nvSpPr>
        <p:spPr bwMode="auto">
          <a:xfrm>
            <a:off x="395288" y="476250"/>
            <a:ext cx="7993062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sr-Latn-CS" sz="2800" b="1">
                <a:latin typeface="Verdana" pitchFamily="34" charset="0"/>
              </a:rPr>
              <a:t>БЕЛАНЧЕВИНЕ-подела</a:t>
            </a:r>
            <a:r>
              <a:rPr lang="fr-FR" sz="1200">
                <a:latin typeface="Verdana" pitchFamily="34" charset="0"/>
              </a:rPr>
              <a:t> </a:t>
            </a:r>
            <a:endParaRPr lang="en-US" sz="2800" b="1">
              <a:latin typeface="Verdana" pitchFamily="34" charset="0"/>
            </a:endParaRPr>
          </a:p>
        </p:txBody>
      </p:sp>
    </p:spTree>
  </p:cSld>
  <p:clrMapOvr>
    <a:masterClrMapping/>
  </p:clrMapOvr>
  <p:transition advTm="21567"/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79388" y="1557338"/>
            <a:ext cx="8280400" cy="5111750"/>
          </a:xfrm>
        </p:spPr>
        <p:txBody>
          <a:bodyPr/>
          <a:lstStyle/>
          <a:p>
            <a:pPr marL="190500" indent="-190500" algn="just">
              <a:lnSpc>
                <a:spcPct val="80000"/>
              </a:lnSpc>
              <a:buFont typeface="Arial" charset="0"/>
              <a:buChar char="•"/>
            </a:pPr>
            <a:r>
              <a:rPr lang="de-DE" sz="2000" b="1" smtClean="0">
                <a:solidFill>
                  <a:schemeClr val="tx1"/>
                </a:solidFill>
                <a:latin typeface="Arial" charset="0"/>
              </a:rPr>
              <a:t>Варење започиње у желуцу где се под дејством </a:t>
            </a:r>
            <a:r>
              <a:rPr lang="de-DE" sz="2000" b="1" smtClean="0">
                <a:solidFill>
                  <a:schemeClr val="accent1"/>
                </a:solidFill>
                <a:latin typeface="Arial" charset="0"/>
              </a:rPr>
              <a:t>пепсина </a:t>
            </a:r>
            <a:r>
              <a:rPr lang="de-DE" sz="2000" b="1" smtClean="0">
                <a:solidFill>
                  <a:schemeClr val="tx1"/>
                </a:solidFill>
                <a:latin typeface="Arial" charset="0"/>
              </a:rPr>
              <a:t>обавља почетна хидролиза до пептона и великих полипептида.</a:t>
            </a:r>
          </a:p>
          <a:p>
            <a:pPr marL="190500" indent="-190500" algn="just">
              <a:lnSpc>
                <a:spcPct val="80000"/>
              </a:lnSpc>
              <a:buFont typeface="Arial" charset="0"/>
              <a:buChar char="•"/>
            </a:pPr>
            <a:r>
              <a:rPr lang="sr-Latn-CS" sz="2000" b="1" smtClean="0">
                <a:solidFill>
                  <a:schemeClr val="tx1"/>
                </a:solidFill>
                <a:latin typeface="Arial" charset="0"/>
              </a:rPr>
              <a:t>	</a:t>
            </a:r>
            <a:r>
              <a:rPr lang="de-DE" sz="2000" b="1" smtClean="0">
                <a:solidFill>
                  <a:schemeClr val="tx1"/>
                </a:solidFill>
                <a:latin typeface="Arial" charset="0"/>
              </a:rPr>
              <a:t>Варење се наставља у танком цреву под утицајем </a:t>
            </a:r>
            <a:r>
              <a:rPr lang="de-DE" sz="2000" b="1" smtClean="0">
                <a:solidFill>
                  <a:schemeClr val="accent1"/>
                </a:solidFill>
                <a:latin typeface="Arial" charset="0"/>
              </a:rPr>
              <a:t>панкреасних ензима</a:t>
            </a:r>
            <a:r>
              <a:rPr lang="sr-Latn-CS" sz="2000" b="1" smtClean="0">
                <a:solidFill>
                  <a:schemeClr val="tx1"/>
                </a:solidFill>
                <a:latin typeface="Arial" charset="0"/>
              </a:rPr>
              <a:t>. </a:t>
            </a:r>
            <a:r>
              <a:rPr lang="de-DE" sz="2000" b="1" smtClean="0">
                <a:solidFill>
                  <a:schemeClr val="tx1"/>
                </a:solidFill>
                <a:latin typeface="Arial" charset="0"/>
              </a:rPr>
              <a:t>Ово разлагање траје све док се не добију коначни продукти разлагања тј. Дипептиди, трипептиди и аминокиселине.    </a:t>
            </a:r>
          </a:p>
          <a:p>
            <a:pPr marL="190500" indent="-190500" algn="just">
              <a:lnSpc>
                <a:spcPct val="80000"/>
              </a:lnSpc>
              <a:buFont typeface="Arial" charset="0"/>
              <a:buChar char="•"/>
            </a:pPr>
            <a:r>
              <a:rPr lang="sr-Latn-CS" sz="2000" b="1" smtClean="0">
                <a:solidFill>
                  <a:schemeClr val="tx1"/>
                </a:solidFill>
                <a:latin typeface="Arial" charset="0"/>
              </a:rPr>
              <a:t>	</a:t>
            </a:r>
            <a:r>
              <a:rPr lang="de-DE" sz="2000" b="1" smtClean="0">
                <a:solidFill>
                  <a:schemeClr val="tx1"/>
                </a:solidFill>
                <a:latin typeface="Arial" charset="0"/>
              </a:rPr>
              <a:t>Коначни продукти разлагања беланчевина се апсорбују у танком цреву уз специфичне процесе при којима се троши јон натријума и енергија.</a:t>
            </a:r>
            <a:endParaRPr lang="sr-Latn-CS" sz="2000" b="1" smtClean="0">
              <a:solidFill>
                <a:schemeClr val="tx1"/>
              </a:solidFill>
              <a:latin typeface="Arial" charset="0"/>
            </a:endParaRPr>
          </a:p>
          <a:p>
            <a:pPr marL="190500" indent="-190500" algn="just">
              <a:lnSpc>
                <a:spcPct val="80000"/>
              </a:lnSpc>
              <a:buFont typeface="Arial" charset="0"/>
              <a:buChar char="•"/>
            </a:pPr>
            <a:r>
              <a:rPr lang="sr-Latn-CS" sz="2000" b="1" smtClean="0">
                <a:solidFill>
                  <a:schemeClr val="tx1"/>
                </a:solidFill>
                <a:latin typeface="Arial" charset="0"/>
              </a:rPr>
              <a:t>	</a:t>
            </a:r>
            <a:r>
              <a:rPr lang="de-DE" sz="2000" b="1" smtClean="0">
                <a:solidFill>
                  <a:schemeClr val="tx1"/>
                </a:solidFill>
                <a:latin typeface="Arial" charset="0"/>
              </a:rPr>
              <a:t>Метаболизам беланчевина се одвија у сталној равнотежи између анаболизма (стварања структурних и функционалних протеина) и катаболизма (разградње).</a:t>
            </a:r>
          </a:p>
          <a:p>
            <a:pPr marL="190500" indent="-190500" algn="just">
              <a:lnSpc>
                <a:spcPct val="80000"/>
              </a:lnSpc>
              <a:buFont typeface="Arial" charset="0"/>
              <a:buChar char="•"/>
            </a:pPr>
            <a:r>
              <a:rPr lang="sr-Latn-CS" sz="2000" b="1" smtClean="0">
                <a:solidFill>
                  <a:schemeClr val="tx1"/>
                </a:solidFill>
                <a:latin typeface="Arial" charset="0"/>
              </a:rPr>
              <a:t>	</a:t>
            </a:r>
            <a:r>
              <a:rPr lang="de-DE" sz="2000" b="1" smtClean="0">
                <a:solidFill>
                  <a:schemeClr val="tx1"/>
                </a:solidFill>
                <a:latin typeface="Arial" charset="0"/>
              </a:rPr>
              <a:t>У екстремним случајевима метаболизам беланчевина може послужити у енергетске сврхе!</a:t>
            </a:r>
            <a:endParaRPr lang="sr-Latn-CS" sz="2000" b="1" smtClean="0">
              <a:solidFill>
                <a:schemeClr val="tx1"/>
              </a:solidFill>
              <a:latin typeface="Arial" charset="0"/>
            </a:endParaRPr>
          </a:p>
          <a:p>
            <a:pPr marL="190500" indent="-190500" algn="just">
              <a:lnSpc>
                <a:spcPct val="80000"/>
              </a:lnSpc>
              <a:buFont typeface="Arial" charset="0"/>
              <a:buChar char="•"/>
            </a:pPr>
            <a:endParaRPr lang="sr-Latn-CS" sz="2400" b="1" smtClean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82947" name="Text Box 3"/>
          <p:cNvSpPr txBox="1">
            <a:spLocks noChangeArrowheads="1"/>
          </p:cNvSpPr>
          <p:nvPr/>
        </p:nvSpPr>
        <p:spPr bwMode="auto">
          <a:xfrm>
            <a:off x="395288" y="549275"/>
            <a:ext cx="7993062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sr-Latn-CS" sz="2800" b="1">
                <a:latin typeface="Verdana" pitchFamily="34" charset="0"/>
              </a:rPr>
              <a:t>БЕЛАНЧЕВИНЕ-ВАРЕЊЕ И АПСОРПЦИЈА</a:t>
            </a:r>
            <a:r>
              <a:rPr lang="fr-FR" sz="1200">
                <a:latin typeface="Verdana" pitchFamily="34" charset="0"/>
              </a:rPr>
              <a:t> </a:t>
            </a:r>
            <a:endParaRPr lang="en-US" sz="2800" b="1">
              <a:latin typeface="Verdana" pitchFamily="34" charset="0"/>
            </a:endParaRPr>
          </a:p>
        </p:txBody>
      </p:sp>
    </p:spTree>
  </p:cSld>
  <p:clrMapOvr>
    <a:masterClrMapping/>
  </p:clrMapOvr>
  <p:transition advTm="45725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idx="1"/>
          </p:nvPr>
        </p:nvSpPr>
        <p:spPr>
          <a:xfrm>
            <a:off x="468313" y="1341438"/>
            <a:ext cx="8207375" cy="5256212"/>
          </a:xfrm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sr-Cyrl-CS" sz="2400" b="1" smtClean="0">
                <a:latin typeface="Arial" charset="0"/>
              </a:rPr>
              <a:t>2. Енергија потребна за физичку активност</a:t>
            </a:r>
          </a:p>
          <a:p>
            <a:pPr>
              <a:lnSpc>
                <a:spcPct val="80000"/>
              </a:lnSpc>
              <a:buFontTx/>
              <a:buNone/>
            </a:pPr>
            <a:endParaRPr lang="en-US" sz="2400" smtClean="0">
              <a:solidFill>
                <a:schemeClr val="bg2"/>
              </a:solidFill>
              <a:latin typeface="Arial" charset="0"/>
            </a:endParaRPr>
          </a:p>
          <a:p>
            <a:pPr lvl="1">
              <a:lnSpc>
                <a:spcPct val="80000"/>
              </a:lnSpc>
              <a:buFontTx/>
              <a:buNone/>
            </a:pPr>
            <a:r>
              <a:rPr lang="sr-Cyrl-CS" sz="2400" smtClean="0">
                <a:latin typeface="Arial" charset="0"/>
              </a:rPr>
              <a:t>	Енергетске потребе за физичку активност представљају енергију, која је потребна телу за обављање свих активности у будном стању, и то:</a:t>
            </a:r>
          </a:p>
          <a:p>
            <a:pPr lvl="1">
              <a:lnSpc>
                <a:spcPct val="80000"/>
              </a:lnSpc>
              <a:buFontTx/>
              <a:buNone/>
            </a:pPr>
            <a:endParaRPr lang="sr-Cyrl-CS" sz="2400" smtClean="0">
              <a:latin typeface="Arial" charset="0"/>
            </a:endParaRPr>
          </a:p>
          <a:p>
            <a:pPr lvl="3">
              <a:lnSpc>
                <a:spcPct val="80000"/>
              </a:lnSpc>
              <a:buFontTx/>
              <a:buChar char="-"/>
            </a:pPr>
            <a:r>
              <a:rPr lang="sr-Cyrl-CS" sz="2400" smtClean="0">
                <a:latin typeface="Arial" charset="0"/>
              </a:rPr>
              <a:t>стајање </a:t>
            </a:r>
          </a:p>
          <a:p>
            <a:pPr lvl="3">
              <a:lnSpc>
                <a:spcPct val="80000"/>
              </a:lnSpc>
              <a:buFontTx/>
              <a:buChar char="-"/>
            </a:pPr>
            <a:endParaRPr lang="sr-Cyrl-CS" sz="2400" smtClean="0">
              <a:latin typeface="Arial" charset="0"/>
            </a:endParaRPr>
          </a:p>
          <a:p>
            <a:pPr lvl="3">
              <a:lnSpc>
                <a:spcPct val="80000"/>
              </a:lnSpc>
              <a:buFontTx/>
              <a:buChar char="-"/>
            </a:pPr>
            <a:r>
              <a:rPr lang="sr-Cyrl-CS" sz="2400" smtClean="0">
                <a:latin typeface="Arial" charset="0"/>
              </a:rPr>
              <a:t>седење </a:t>
            </a:r>
          </a:p>
          <a:p>
            <a:pPr lvl="3">
              <a:lnSpc>
                <a:spcPct val="80000"/>
              </a:lnSpc>
              <a:buFontTx/>
              <a:buChar char="-"/>
            </a:pPr>
            <a:endParaRPr lang="sr-Cyrl-CS" sz="2400" smtClean="0">
              <a:latin typeface="Arial" charset="0"/>
            </a:endParaRPr>
          </a:p>
          <a:p>
            <a:pPr lvl="3">
              <a:lnSpc>
                <a:spcPct val="80000"/>
              </a:lnSpc>
              <a:buFontTx/>
              <a:buChar char="-"/>
            </a:pPr>
            <a:r>
              <a:rPr lang="sr-Cyrl-CS" sz="2400" smtClean="0">
                <a:latin typeface="Arial" charset="0"/>
              </a:rPr>
              <a:t>ходање </a:t>
            </a:r>
          </a:p>
          <a:p>
            <a:pPr lvl="3">
              <a:lnSpc>
                <a:spcPct val="80000"/>
              </a:lnSpc>
              <a:buFontTx/>
              <a:buChar char="-"/>
            </a:pPr>
            <a:endParaRPr lang="sr-Cyrl-CS" sz="2400" smtClean="0">
              <a:latin typeface="Arial" charset="0"/>
            </a:endParaRPr>
          </a:p>
          <a:p>
            <a:pPr lvl="3">
              <a:lnSpc>
                <a:spcPct val="80000"/>
              </a:lnSpc>
              <a:buFontTx/>
              <a:buChar char="-"/>
            </a:pPr>
            <a:r>
              <a:rPr lang="sr-Cyrl-CS" sz="2400" smtClean="0">
                <a:latin typeface="Arial" charset="0"/>
              </a:rPr>
              <a:t>професионалне активности</a:t>
            </a:r>
          </a:p>
          <a:p>
            <a:pPr lvl="3">
              <a:lnSpc>
                <a:spcPct val="80000"/>
              </a:lnSpc>
              <a:buFontTx/>
              <a:buNone/>
            </a:pPr>
            <a:r>
              <a:rPr lang="sr-Cyrl-CS" sz="2400" smtClean="0">
                <a:latin typeface="Arial" charset="0"/>
              </a:rPr>
              <a:t> </a:t>
            </a:r>
          </a:p>
          <a:p>
            <a:pPr lvl="3">
              <a:lnSpc>
                <a:spcPct val="80000"/>
              </a:lnSpc>
              <a:buFontTx/>
              <a:buNone/>
            </a:pPr>
            <a:r>
              <a:rPr lang="sr-Cyrl-CS" sz="2400" smtClean="0">
                <a:latin typeface="Arial" charset="0"/>
              </a:rPr>
              <a:t>- активности у слободном времену </a:t>
            </a:r>
            <a:endParaRPr lang="sr-Latn-CS" sz="2400" smtClean="0">
              <a:latin typeface="Arial" charset="0"/>
            </a:endParaRPr>
          </a:p>
        </p:txBody>
      </p:sp>
    </p:spTree>
  </p:cSld>
  <p:clrMapOvr>
    <a:masterClrMapping/>
  </p:clrMapOvr>
  <p:transition advTm="11033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idx="1"/>
          </p:nvPr>
        </p:nvSpPr>
        <p:spPr>
          <a:xfrm>
            <a:off x="468313" y="620713"/>
            <a:ext cx="8135937" cy="5400675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sr-Cyrl-CS" sz="2400" b="1" smtClean="0">
                <a:latin typeface="Arial" charset="0"/>
              </a:rPr>
              <a:t>2. Енергија потребна за физичку активност</a:t>
            </a:r>
            <a:endParaRPr lang="sr-Cyrl-CS" sz="2400" smtClean="0">
              <a:latin typeface="Arial" charset="0"/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sr-Cyrl-CS" sz="2400" smtClean="0">
                <a:latin typeface="Arial" charset="0"/>
              </a:rPr>
              <a:t>	</a:t>
            </a:r>
            <a:r>
              <a:rPr lang="ru-RU" sz="2400" smtClean="0">
                <a:latin typeface="Arial" charset="0"/>
              </a:rPr>
              <a:t>	Енергија потребна за обављање различитих занимања варира у зависности од ангажовања мишића тела, односно од физичког рада који се обавља, као и од дужине времена у коме се тај рад обавља. </a:t>
            </a:r>
            <a:r>
              <a:rPr lang="sr-Cyrl-CS" sz="2400" smtClean="0">
                <a:latin typeface="Arial" charset="0"/>
              </a:rPr>
              <a:t>СЗО сва занимања, у зависности од енергетске потрошње, дели на три групе: </a:t>
            </a:r>
          </a:p>
          <a:p>
            <a:pPr lvl="3">
              <a:lnSpc>
                <a:spcPct val="90000"/>
              </a:lnSpc>
            </a:pPr>
            <a:r>
              <a:rPr lang="sr-Cyrl-CS" sz="2400" b="1" smtClean="0">
                <a:latin typeface="Arial" charset="0"/>
              </a:rPr>
              <a:t>Лака физичка активност</a:t>
            </a:r>
          </a:p>
          <a:p>
            <a:pPr lvl="3">
              <a:lnSpc>
                <a:spcPct val="90000"/>
              </a:lnSpc>
              <a:buFontTx/>
              <a:buNone/>
            </a:pPr>
            <a:r>
              <a:rPr lang="sr-Cyrl-CS" sz="2400" smtClean="0">
                <a:latin typeface="Arial" charset="0"/>
              </a:rPr>
              <a:t>(службеници, професори, научни радници) </a:t>
            </a:r>
          </a:p>
          <a:p>
            <a:pPr lvl="3">
              <a:lnSpc>
                <a:spcPct val="90000"/>
              </a:lnSpc>
              <a:buFontTx/>
              <a:buNone/>
            </a:pPr>
            <a:endParaRPr lang="sr-Cyrl-CS" sz="2400" smtClean="0">
              <a:latin typeface="Arial" charset="0"/>
            </a:endParaRPr>
          </a:p>
          <a:p>
            <a:pPr lvl="3">
              <a:lnSpc>
                <a:spcPct val="90000"/>
              </a:lnSpc>
            </a:pPr>
            <a:r>
              <a:rPr lang="sr-Cyrl-CS" sz="2400" b="1" smtClean="0">
                <a:latin typeface="Arial" charset="0"/>
              </a:rPr>
              <a:t>Умерено тешка физичка активност</a:t>
            </a:r>
            <a:r>
              <a:rPr lang="sr-Cyrl-CS" sz="2400" smtClean="0">
                <a:latin typeface="Arial" charset="0"/>
              </a:rPr>
              <a:t> </a:t>
            </a:r>
          </a:p>
          <a:p>
            <a:pPr lvl="3">
              <a:lnSpc>
                <a:spcPct val="90000"/>
              </a:lnSpc>
              <a:buFontTx/>
              <a:buNone/>
            </a:pPr>
            <a:r>
              <a:rPr lang="sr-Cyrl-CS" sz="2400" smtClean="0">
                <a:latin typeface="Arial" charset="0"/>
              </a:rPr>
              <a:t>(кројачи, фризери, пекари и сл.) </a:t>
            </a:r>
          </a:p>
          <a:p>
            <a:pPr lvl="3">
              <a:lnSpc>
                <a:spcPct val="90000"/>
              </a:lnSpc>
              <a:buFontTx/>
              <a:buNone/>
            </a:pPr>
            <a:endParaRPr lang="sr-Cyrl-CS" sz="2400" smtClean="0">
              <a:latin typeface="Arial" charset="0"/>
            </a:endParaRPr>
          </a:p>
          <a:p>
            <a:pPr lvl="3">
              <a:lnSpc>
                <a:spcPct val="90000"/>
              </a:lnSpc>
            </a:pPr>
            <a:r>
              <a:rPr lang="sr-Cyrl-CS" sz="2400" b="1" smtClean="0">
                <a:latin typeface="Arial" charset="0"/>
              </a:rPr>
              <a:t>Тешка физичка активност</a:t>
            </a:r>
            <a:r>
              <a:rPr lang="sr-Cyrl-CS" sz="2400" smtClean="0">
                <a:latin typeface="Arial" charset="0"/>
              </a:rPr>
              <a:t> </a:t>
            </a:r>
          </a:p>
          <a:p>
            <a:pPr lvl="3">
              <a:lnSpc>
                <a:spcPct val="90000"/>
              </a:lnSpc>
              <a:buFontTx/>
              <a:buNone/>
            </a:pPr>
            <a:r>
              <a:rPr lang="sr-Cyrl-CS" sz="2400" smtClean="0">
                <a:latin typeface="Arial" charset="0"/>
              </a:rPr>
              <a:t>(пољопривредници, спортисти, војници, рудари) </a:t>
            </a:r>
            <a:endParaRPr lang="en-US" sz="2400" smtClean="0">
              <a:latin typeface="Arial" charset="0"/>
            </a:endParaRPr>
          </a:p>
          <a:p>
            <a:pPr>
              <a:lnSpc>
                <a:spcPct val="90000"/>
              </a:lnSpc>
            </a:pPr>
            <a:endParaRPr lang="sr-Latn-CS" sz="2400" smtClean="0">
              <a:latin typeface="Arial" charset="0"/>
            </a:endParaRPr>
          </a:p>
        </p:txBody>
      </p:sp>
    </p:spTree>
  </p:cSld>
  <p:clrMapOvr>
    <a:masterClrMapping/>
  </p:clrMapOvr>
  <p:transition advTm="24087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body" sz="half" idx="1"/>
          </p:nvPr>
        </p:nvSpPr>
        <p:spPr>
          <a:xfrm>
            <a:off x="539750" y="979488"/>
            <a:ext cx="8135938" cy="5113337"/>
          </a:xfrm>
        </p:spPr>
        <p:txBody>
          <a:bodyPr/>
          <a:lstStyle/>
          <a:p>
            <a:pPr algn="just">
              <a:lnSpc>
                <a:spcPct val="80000"/>
              </a:lnSpc>
              <a:buFontTx/>
              <a:buNone/>
            </a:pPr>
            <a:r>
              <a:rPr lang="sr-Cyrl-CS" sz="2800" b="1" smtClean="0"/>
              <a:t>2. Енергија потребна за физичку активност</a:t>
            </a:r>
          </a:p>
          <a:p>
            <a:pPr algn="just">
              <a:lnSpc>
                <a:spcPct val="80000"/>
              </a:lnSpc>
              <a:buFontTx/>
              <a:buNone/>
            </a:pPr>
            <a:endParaRPr lang="sr-Cyrl-CS" smtClean="0"/>
          </a:p>
          <a:p>
            <a:pPr algn="just">
              <a:lnSpc>
                <a:spcPct val="80000"/>
              </a:lnSpc>
              <a:buFontTx/>
              <a:buNone/>
            </a:pPr>
            <a:r>
              <a:rPr lang="sr-Cyrl-CS" smtClean="0"/>
              <a:t>	</a:t>
            </a:r>
            <a:r>
              <a:rPr lang="sr-Cyrl-CS" sz="2800" smtClean="0"/>
              <a:t>За све групе професионалних активности предложени су одговарајући коефицијенти енергетске потрошње, а који узимају у обзир</a:t>
            </a:r>
            <a:r>
              <a:rPr lang="sr-Cyrl-CS" smtClean="0"/>
              <a:t> </a:t>
            </a:r>
          </a:p>
          <a:p>
            <a:pPr algn="just">
              <a:lnSpc>
                <a:spcPct val="80000"/>
              </a:lnSpc>
              <a:buFontTx/>
              <a:buNone/>
            </a:pPr>
            <a:endParaRPr lang="sr-Cyrl-CS" smtClean="0"/>
          </a:p>
          <a:p>
            <a:pPr lvl="2" algn="just">
              <a:lnSpc>
                <a:spcPct val="80000"/>
              </a:lnSpc>
            </a:pPr>
            <a:r>
              <a:rPr lang="sr-Cyrl-CS" b="1" smtClean="0"/>
              <a:t>професионалну физичку активност</a:t>
            </a:r>
            <a:endParaRPr lang="sr-Latn-CS" b="1" smtClean="0"/>
          </a:p>
          <a:p>
            <a:pPr lvl="2" algn="just">
              <a:lnSpc>
                <a:spcPct val="80000"/>
              </a:lnSpc>
              <a:buFontTx/>
              <a:buNone/>
            </a:pPr>
            <a:endParaRPr lang="sr-Cyrl-CS" b="1" smtClean="0"/>
          </a:p>
          <a:p>
            <a:pPr lvl="2" algn="just">
              <a:lnSpc>
                <a:spcPct val="80000"/>
              </a:lnSpc>
            </a:pPr>
            <a:r>
              <a:rPr lang="sr-Cyrl-CS" b="1" smtClean="0"/>
              <a:t>ванпрофесионалну физичку активност</a:t>
            </a:r>
            <a:endParaRPr lang="sr-Latn-CS" b="1" smtClean="0"/>
          </a:p>
        </p:txBody>
      </p:sp>
    </p:spTree>
  </p:cSld>
  <p:clrMapOvr>
    <a:masterClrMapping/>
  </p:clrMapOvr>
  <p:transition advTm="0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body" sz="half" idx="1"/>
          </p:nvPr>
        </p:nvSpPr>
        <p:spPr>
          <a:xfrm>
            <a:off x="468313" y="5445125"/>
            <a:ext cx="8135937" cy="1081088"/>
          </a:xfrm>
        </p:spPr>
        <p:txBody>
          <a:bodyPr/>
          <a:lstStyle/>
          <a:p>
            <a:pPr algn="ctr">
              <a:buFontTx/>
              <a:buNone/>
            </a:pPr>
            <a:r>
              <a:rPr lang="sr-Cyrl-CS" sz="2800" smtClean="0"/>
              <a:t>Кофецијенти за израчунавање укупних енергетских потреба</a:t>
            </a:r>
            <a:endParaRPr lang="sr-Latn-CS" sz="2800" smtClean="0"/>
          </a:p>
        </p:txBody>
      </p:sp>
      <p:pic>
        <p:nvPicPr>
          <p:cNvPr id="23555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900113" y="2205038"/>
            <a:ext cx="7343775" cy="3960812"/>
          </a:xfrm>
          <a:noFill/>
        </p:spPr>
      </p:pic>
    </p:spTree>
  </p:cSld>
  <p:clrMapOvr>
    <a:masterClrMapping/>
  </p:clrMapOvr>
  <p:transition advTm="796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idx="1"/>
          </p:nvPr>
        </p:nvSpPr>
        <p:spPr>
          <a:xfrm>
            <a:off x="684213" y="1484313"/>
            <a:ext cx="8207375" cy="5111750"/>
          </a:xfrm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sr-Cyrl-CS" sz="2400" b="1" smtClean="0">
                <a:latin typeface="Arial" charset="0"/>
              </a:rPr>
              <a:t>3. Енергија за специфично динамско дејство хране</a:t>
            </a:r>
          </a:p>
          <a:p>
            <a:pPr>
              <a:lnSpc>
                <a:spcPct val="80000"/>
              </a:lnSpc>
              <a:buFontTx/>
              <a:buNone/>
            </a:pPr>
            <a:endParaRPr lang="sr-Cyrl-CS" sz="2400" smtClean="0">
              <a:solidFill>
                <a:schemeClr val="bg2"/>
              </a:solidFill>
              <a:latin typeface="Arial" charset="0"/>
            </a:endParaRPr>
          </a:p>
          <a:p>
            <a:pPr>
              <a:lnSpc>
                <a:spcPct val="80000"/>
              </a:lnSpc>
              <a:buFontTx/>
              <a:buNone/>
            </a:pPr>
            <a:endParaRPr lang="en-US" sz="2400" smtClean="0">
              <a:solidFill>
                <a:schemeClr val="bg2"/>
              </a:solidFill>
              <a:latin typeface="Arial" charset="0"/>
            </a:endParaRPr>
          </a:p>
          <a:p>
            <a:pPr lvl="2" algn="just">
              <a:lnSpc>
                <a:spcPct val="80000"/>
              </a:lnSpc>
            </a:pPr>
            <a:r>
              <a:rPr lang="sr-Cyrl-CS" smtClean="0">
                <a:latin typeface="Arial" charset="0"/>
              </a:rPr>
              <a:t>повећава укупне енергетске потребе за око </a:t>
            </a:r>
            <a:r>
              <a:rPr lang="sr-Cyrl-CS" b="1" smtClean="0">
                <a:latin typeface="Arial" charset="0"/>
              </a:rPr>
              <a:t>5 – 10 %</a:t>
            </a:r>
            <a:r>
              <a:rPr lang="sr-Cyrl-CS" smtClean="0">
                <a:latin typeface="Arial" charset="0"/>
              </a:rPr>
              <a:t> при разноврсној исхрани</a:t>
            </a:r>
          </a:p>
          <a:p>
            <a:pPr lvl="2" algn="just">
              <a:lnSpc>
                <a:spcPct val="80000"/>
              </a:lnSpc>
              <a:buFontTx/>
              <a:buNone/>
            </a:pPr>
            <a:r>
              <a:rPr lang="sr-Cyrl-CS" smtClean="0">
                <a:latin typeface="Arial" charset="0"/>
              </a:rPr>
              <a:t> </a:t>
            </a:r>
          </a:p>
          <a:p>
            <a:pPr lvl="2" algn="just">
              <a:lnSpc>
                <a:spcPct val="80000"/>
              </a:lnSpc>
              <a:buFontTx/>
              <a:buNone/>
            </a:pPr>
            <a:endParaRPr lang="sr-Cyrl-CS" smtClean="0">
              <a:latin typeface="Arial" charset="0"/>
            </a:endParaRPr>
          </a:p>
          <a:p>
            <a:pPr lvl="2" algn="just">
              <a:lnSpc>
                <a:spcPct val="80000"/>
              </a:lnSpc>
            </a:pPr>
            <a:r>
              <a:rPr lang="sr-Cyrl-CS" smtClean="0">
                <a:latin typeface="Arial" charset="0"/>
              </a:rPr>
              <a:t>је енергија која се утроши за процес варења, апсорпције и метаболисање нутриенаса </a:t>
            </a:r>
            <a:r>
              <a:rPr lang="sr-Cyrl-CS" b="1" smtClean="0">
                <a:latin typeface="Arial" charset="0"/>
              </a:rPr>
              <a:t>на нивоу ћелије</a:t>
            </a:r>
            <a:endParaRPr lang="sr-Latn-CS" b="1" smtClean="0">
              <a:latin typeface="Arial" charset="0"/>
            </a:endParaRPr>
          </a:p>
        </p:txBody>
      </p:sp>
    </p:spTree>
  </p:cSld>
  <p:clrMapOvr>
    <a:masterClrMapping/>
  </p:clrMapOvr>
  <p:transition advTm="19851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1328</TotalTime>
  <Words>1355</Words>
  <Application>Microsoft Office PowerPoint</Application>
  <PresentationFormat>On-screen Show (4:3)</PresentationFormat>
  <Paragraphs>436</Paragraphs>
  <Slides>46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46</vt:i4>
      </vt:variant>
    </vt:vector>
  </HeadingPairs>
  <TitlesOfParts>
    <vt:vector size="47" baseType="lpstr">
      <vt:lpstr>Office Theme</vt:lpstr>
      <vt:lpstr>  </vt:lpstr>
      <vt:lpstr>Slide 2</vt:lpstr>
      <vt:lpstr>ПРЕПОРУКЕ ЗА ЕНЕРГЕТСКИ УНОС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ПЛАНИРАЊЕ И САСТАВЉАЊЕ ДНЕВНОГ ОБРОКА</vt:lpstr>
      <vt:lpstr>ПЛАНИРАЊЕ И САСТАВЉАЊЕ ДНЕВНОГ ОБРОКА</vt:lpstr>
      <vt:lpstr>ПЛАНИРАЊЕ И САСТАВЉАЊЕ ДНЕВНОГ ОБРОКА</vt:lpstr>
      <vt:lpstr>ПЛАНИРАЊЕ И САСТАВЉАЊЕ ДНЕВНОГ ОБРОКА</vt:lpstr>
      <vt:lpstr>ПЛАНИРАЊЕ И САСТАВЉАЊЕ ДНЕВНОГ ОБРОКА</vt:lpstr>
      <vt:lpstr>ПЛАНИРАЊЕ И САСТАВЉАЊЕ ДНЕВНОГ ОБРОКА</vt:lpstr>
      <vt:lpstr>ПЛАНИРАЊЕ И САСТАВЉАЊЕ ДНЕВНОГ ОБРОКА</vt:lpstr>
      <vt:lpstr>ПЛАНИРАЊЕ И САСТАВЉАЊЕ ДНЕВНОГ ОБРОКА</vt:lpstr>
      <vt:lpstr>Пример састављања дневног оброка за особу чије су дневне потребе у енергији 2600 kcal</vt:lpstr>
      <vt:lpstr>Slide 25</vt:lpstr>
      <vt:lpstr>Slide 26</vt:lpstr>
      <vt:lpstr>Slide 27</vt:lpstr>
      <vt:lpstr>Slide 28</vt:lpstr>
      <vt:lpstr>Вода и њена важност</vt:lpstr>
      <vt:lpstr>Slide 30</vt:lpstr>
      <vt:lpstr>Slide 31</vt:lpstr>
      <vt:lpstr>Slide 32</vt:lpstr>
      <vt:lpstr>Slide 33</vt:lpstr>
      <vt:lpstr>Slide 34</vt:lpstr>
      <vt:lpstr>Slide 35</vt:lpstr>
      <vt:lpstr>Slide 36</vt:lpstr>
      <vt:lpstr>Slide 37</vt:lpstr>
      <vt:lpstr>Slide 38</vt:lpstr>
      <vt:lpstr>Slide 39</vt:lpstr>
      <vt:lpstr>Slide 40</vt:lpstr>
      <vt:lpstr>Slide 41</vt:lpstr>
      <vt:lpstr>Slide 42</vt:lpstr>
      <vt:lpstr>Slide 43</vt:lpstr>
      <vt:lpstr>Slide 44</vt:lpstr>
      <vt:lpstr>Slide 45</vt:lpstr>
      <vt:lpstr>Slide 46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Promocija</dc:creator>
  <cp:lastModifiedBy>Corporate Edition</cp:lastModifiedBy>
  <cp:revision>28</cp:revision>
  <dcterms:created xsi:type="dcterms:W3CDTF">2017-09-01T09:31:47Z</dcterms:created>
  <dcterms:modified xsi:type="dcterms:W3CDTF">2020-09-30T22:42:01Z</dcterms:modified>
</cp:coreProperties>
</file>